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61"/>
  </p:notesMasterIdLst>
  <p:sldIdLst>
    <p:sldId id="663" r:id="rId3"/>
    <p:sldId id="259" r:id="rId4"/>
    <p:sldId id="685" r:id="rId5"/>
    <p:sldId id="690" r:id="rId6"/>
    <p:sldId id="727" r:id="rId7"/>
    <p:sldId id="687" r:id="rId8"/>
    <p:sldId id="728" r:id="rId9"/>
    <p:sldId id="693" r:id="rId10"/>
    <p:sldId id="730" r:id="rId11"/>
    <p:sldId id="731" r:id="rId12"/>
    <p:sldId id="732" r:id="rId13"/>
    <p:sldId id="733" r:id="rId14"/>
    <p:sldId id="734" r:id="rId15"/>
    <p:sldId id="703" r:id="rId16"/>
    <p:sldId id="735" r:id="rId17"/>
    <p:sldId id="736" r:id="rId18"/>
    <p:sldId id="639" r:id="rId19"/>
    <p:sldId id="642" r:id="rId20"/>
    <p:sldId id="643" r:id="rId21"/>
    <p:sldId id="644" r:id="rId22"/>
    <p:sldId id="737" r:id="rId23"/>
    <p:sldId id="604" r:id="rId24"/>
    <p:sldId id="606" r:id="rId25"/>
    <p:sldId id="607" r:id="rId26"/>
    <p:sldId id="605" r:id="rId27"/>
    <p:sldId id="610" r:id="rId28"/>
    <p:sldId id="612" r:id="rId29"/>
    <p:sldId id="611" r:id="rId30"/>
    <p:sldId id="609" r:id="rId31"/>
    <p:sldId id="615" r:id="rId32"/>
    <p:sldId id="616" r:id="rId33"/>
    <p:sldId id="619" r:id="rId34"/>
    <p:sldId id="620" r:id="rId35"/>
    <p:sldId id="621" r:id="rId36"/>
    <p:sldId id="622" r:id="rId37"/>
    <p:sldId id="624" r:id="rId38"/>
    <p:sldId id="623" r:id="rId39"/>
    <p:sldId id="625" r:id="rId40"/>
    <p:sldId id="626" r:id="rId41"/>
    <p:sldId id="660" r:id="rId42"/>
    <p:sldId id="627" r:id="rId43"/>
    <p:sldId id="628" r:id="rId44"/>
    <p:sldId id="629" r:id="rId45"/>
    <p:sldId id="633" r:id="rId46"/>
    <p:sldId id="630" r:id="rId47"/>
    <p:sldId id="632" r:id="rId48"/>
    <p:sldId id="631" r:id="rId49"/>
    <p:sldId id="635" r:id="rId50"/>
    <p:sldId id="636" r:id="rId51"/>
    <p:sldId id="637" r:id="rId52"/>
    <p:sldId id="738" r:id="rId53"/>
    <p:sldId id="740" r:id="rId54"/>
    <p:sldId id="739" r:id="rId55"/>
    <p:sldId id="741" r:id="rId56"/>
    <p:sldId id="742" r:id="rId57"/>
    <p:sldId id="641" r:id="rId58"/>
    <p:sldId id="743" r:id="rId59"/>
    <p:sldId id="744"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9300"/>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06" autoAdjust="0"/>
    <p:restoredTop sz="96327"/>
  </p:normalViewPr>
  <p:slideViewPr>
    <p:cSldViewPr snapToGrid="0" snapToObjects="1" showGuides="1">
      <p:cViewPr varScale="1">
        <p:scale>
          <a:sx n="152" d="100"/>
          <a:sy n="152" d="100"/>
        </p:scale>
        <p:origin x="616" y="176"/>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10/7/20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theopentutorials.com/tutorials/java/strings/passing-string-as-parameter-to-a-method"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geeksforgeeks.org/passing-and-returning-objects-in-java" TargetMode="External"/><Relationship Id="rId2" Type="http://schemas.openxmlformats.org/officeDocument/2006/relationships/hyperlink" Target="https://github.com/pdgetrf/PassByWhat"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tiff"/><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tiff"/><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javapapers.com/core-java/why-multiple-inheritance-is-not-supported-in-java/"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8.tiff"/><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8.tiff"/><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tiff"/><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stackoverflow.com/questions/154577/polymorphism-vs-overriding-vs-overloading/154939#154939"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jpe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8.tiff"/><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7.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57.png"/><Relationship Id="rId4" Type="http://schemas.openxmlformats.org/officeDocument/2006/relationships/image" Target="../media/image18.tiff"/></Relationships>
</file>

<file path=ppt/slides/_rels/slide5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5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dgetrf/code-along-reverse-array.git"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B9A66-92CF-B64C-A545-E87FA03787F5}"/>
              </a:ext>
            </a:extLst>
          </p:cNvPr>
          <p:cNvSpPr txBox="1"/>
          <p:nvPr/>
        </p:nvSpPr>
        <p:spPr>
          <a:xfrm>
            <a:off x="3331779" y="3846786"/>
            <a:ext cx="3217740" cy="369332"/>
          </a:xfrm>
          <a:prstGeom prst="rect">
            <a:avLst/>
          </a:prstGeom>
          <a:noFill/>
        </p:spPr>
        <p:txBody>
          <a:bodyPr wrap="none" rtlCol="0">
            <a:spAutoFit/>
          </a:bodyPr>
          <a:lstStyle/>
          <a:p>
            <a:r>
              <a:rPr lang="en-US" dirty="0"/>
              <a:t>To replace with my own drawing</a:t>
            </a:r>
          </a:p>
        </p:txBody>
      </p:sp>
      <p:pic>
        <p:nvPicPr>
          <p:cNvPr id="3" name="Picture 2">
            <a:extLst>
              <a:ext uri="{FF2B5EF4-FFF2-40B4-BE49-F238E27FC236}">
                <a16:creationId xmlns:a16="http://schemas.microsoft.com/office/drawing/2014/main" id="{E473352A-7005-E749-945D-D556A3879C0A}"/>
              </a:ext>
            </a:extLst>
          </p:cNvPr>
          <p:cNvPicPr>
            <a:picLocks noChangeAspect="1"/>
          </p:cNvPicPr>
          <p:nvPr/>
        </p:nvPicPr>
        <p:blipFill>
          <a:blip r:embed="rId2"/>
          <a:stretch>
            <a:fillRect/>
          </a:stretch>
        </p:blipFill>
        <p:spPr>
          <a:xfrm>
            <a:off x="547210" y="247995"/>
            <a:ext cx="8049579" cy="5364240"/>
          </a:xfrm>
          <a:prstGeom prst="rect">
            <a:avLst/>
          </a:prstGeom>
        </p:spPr>
      </p:pic>
    </p:spTree>
    <p:extLst>
      <p:ext uri="{BB962C8B-B14F-4D97-AF65-F5344CB8AC3E}">
        <p14:creationId xmlns:p14="http://schemas.microsoft.com/office/powerpoint/2010/main" val="154276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D18837-18ED-4E46-91B7-F999F163C18E}"/>
              </a:ext>
            </a:extLst>
          </p:cNvPr>
          <p:cNvPicPr>
            <a:picLocks noChangeAspect="1"/>
          </p:cNvPicPr>
          <p:nvPr/>
        </p:nvPicPr>
        <p:blipFill>
          <a:blip r:embed="rId2"/>
          <a:stretch>
            <a:fillRect/>
          </a:stretch>
        </p:blipFill>
        <p:spPr>
          <a:xfrm>
            <a:off x="1024467" y="512232"/>
            <a:ext cx="4477174" cy="559646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E46F9E1-F67B-E843-8CDB-21BD84CC2C1B}"/>
              </a:ext>
            </a:extLst>
          </p:cNvPr>
          <p:cNvSpPr txBox="1"/>
          <p:nvPr/>
        </p:nvSpPr>
        <p:spPr>
          <a:xfrm>
            <a:off x="5181600" y="5782733"/>
            <a:ext cx="3609321" cy="523220"/>
          </a:xfrm>
          <a:prstGeom prst="rect">
            <a:avLst/>
          </a:prstGeom>
          <a:solidFill>
            <a:srgbClr val="FF0000"/>
          </a:solidFill>
        </p:spPr>
        <p:txBody>
          <a:bodyPr wrap="none" rtlCol="0">
            <a:spAutoFit/>
          </a:bodyPr>
          <a:lstStyle/>
          <a:p>
            <a:r>
              <a:rPr lang="en-US" altLang="zh-CN" sz="2800" dirty="0">
                <a:solidFill>
                  <a:schemeClr val="bg2"/>
                </a:solidFill>
              </a:rPr>
              <a:t>Test</a:t>
            </a:r>
            <a:r>
              <a:rPr lang="zh-CN" altLang="en-US" sz="2800" dirty="0">
                <a:solidFill>
                  <a:schemeClr val="bg2"/>
                </a:solidFill>
              </a:rPr>
              <a:t> </a:t>
            </a:r>
            <a:r>
              <a:rPr lang="en-US" altLang="zh-CN" sz="2800" dirty="0">
                <a:solidFill>
                  <a:schemeClr val="bg2"/>
                </a:solidFill>
              </a:rPr>
              <a:t>failing</a:t>
            </a:r>
            <a:r>
              <a:rPr lang="zh-CN" altLang="en-US" sz="2800" dirty="0">
                <a:solidFill>
                  <a:schemeClr val="bg2"/>
                </a:solidFill>
              </a:rPr>
              <a:t> </a:t>
            </a:r>
            <a:r>
              <a:rPr lang="en-US" altLang="zh-CN" sz="2800" dirty="0">
                <a:solidFill>
                  <a:schemeClr val="bg2"/>
                </a:solidFill>
              </a:rPr>
              <a:t>as</a:t>
            </a:r>
            <a:r>
              <a:rPr lang="zh-CN" altLang="en-US" sz="2800" dirty="0">
                <a:solidFill>
                  <a:schemeClr val="bg2"/>
                </a:solidFill>
              </a:rPr>
              <a:t> </a:t>
            </a:r>
            <a:r>
              <a:rPr lang="en-US" altLang="zh-CN" sz="2800" dirty="0">
                <a:solidFill>
                  <a:schemeClr val="bg2"/>
                </a:solidFill>
              </a:rPr>
              <a:t>expected</a:t>
            </a:r>
            <a:r>
              <a:rPr lang="zh-CN" altLang="en-US" sz="2800" dirty="0">
                <a:solidFill>
                  <a:schemeClr val="bg2"/>
                </a:solidFill>
              </a:rPr>
              <a:t> </a:t>
            </a:r>
            <a:endParaRPr lang="en-US" sz="2800" dirty="0">
              <a:solidFill>
                <a:schemeClr val="bg2"/>
              </a:solidFill>
            </a:endParaRPr>
          </a:p>
        </p:txBody>
      </p:sp>
      <p:grpSp>
        <p:nvGrpSpPr>
          <p:cNvPr id="11" name="Group 10">
            <a:extLst>
              <a:ext uri="{FF2B5EF4-FFF2-40B4-BE49-F238E27FC236}">
                <a16:creationId xmlns:a16="http://schemas.microsoft.com/office/drawing/2014/main" id="{013C6018-9E5D-804D-A749-B4E916E5F1D0}"/>
              </a:ext>
            </a:extLst>
          </p:cNvPr>
          <p:cNvGrpSpPr/>
          <p:nvPr/>
        </p:nvGrpSpPr>
        <p:grpSpPr>
          <a:xfrm>
            <a:off x="6193740" y="171120"/>
            <a:ext cx="2865594" cy="1470989"/>
            <a:chOff x="6278406" y="61053"/>
            <a:chExt cx="2865594" cy="1470989"/>
          </a:xfrm>
        </p:grpSpPr>
        <p:sp>
          <p:nvSpPr>
            <p:cNvPr id="10" name="Rounded Rectangle 9">
              <a:extLst>
                <a:ext uri="{FF2B5EF4-FFF2-40B4-BE49-F238E27FC236}">
                  <a16:creationId xmlns:a16="http://schemas.microsoft.com/office/drawing/2014/main" id="{BCF21AC6-0659-3644-A24E-1122501E03AF}"/>
                </a:ext>
              </a:extLst>
            </p:cNvPr>
            <p:cNvSpPr/>
            <p:nvPr/>
          </p:nvSpPr>
          <p:spPr>
            <a:xfrm>
              <a:off x="6278406" y="61053"/>
              <a:ext cx="2827867" cy="1470989"/>
            </a:xfrm>
            <a:prstGeom prst="roundRect">
              <a:avLst/>
            </a:prstGeom>
            <a:solidFill>
              <a:schemeClr val="bg2"/>
            </a:solidFill>
            <a:ln w="15875">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4DD02A-B4D3-D240-9865-2C0F60468CA9}"/>
                </a:ext>
              </a:extLst>
            </p:cNvPr>
            <p:cNvSpPr txBox="1"/>
            <p:nvPr/>
          </p:nvSpPr>
          <p:spPr>
            <a:xfrm>
              <a:off x="6318290" y="137678"/>
              <a:ext cx="1905715" cy="400110"/>
            </a:xfrm>
            <a:prstGeom prst="rect">
              <a:avLst/>
            </a:prstGeom>
            <a:noFill/>
          </p:spPr>
          <p:txBody>
            <a:bodyPr wrap="none" rtlCol="0">
              <a:spAutoFit/>
            </a:bodyPr>
            <a:lstStyle/>
            <a:p>
              <a:r>
                <a:rPr lang="en-US" altLang="zh-CN" sz="2000" b="1" dirty="0">
                  <a:solidFill>
                    <a:srgbClr val="FF9300"/>
                  </a:solidFill>
                </a:rPr>
                <a:t>First,</a:t>
              </a:r>
              <a:r>
                <a:rPr lang="zh-CN" altLang="en-US" sz="2000" b="1" dirty="0">
                  <a:solidFill>
                    <a:srgbClr val="FF9300"/>
                  </a:solidFill>
                </a:rPr>
                <a:t> </a:t>
              </a:r>
              <a:r>
                <a:rPr lang="en-US" altLang="zh-CN" sz="2000" b="1" dirty="0">
                  <a:solidFill>
                    <a:srgbClr val="FF9300"/>
                  </a:solidFill>
                </a:rPr>
                <a:t>write</a:t>
              </a:r>
              <a:r>
                <a:rPr lang="zh-CN" altLang="en-US" sz="2000" b="1" dirty="0">
                  <a:solidFill>
                    <a:srgbClr val="FF9300"/>
                  </a:solidFill>
                </a:rPr>
                <a:t> </a:t>
              </a:r>
              <a:r>
                <a:rPr lang="en-US" altLang="zh-CN" sz="2000" b="1" dirty="0">
                  <a:solidFill>
                    <a:srgbClr val="FF9300"/>
                  </a:solidFill>
                </a:rPr>
                <a:t>Tests</a:t>
              </a:r>
              <a:endParaRPr lang="en-US" sz="2000" b="1" dirty="0">
                <a:solidFill>
                  <a:srgbClr val="FF9300"/>
                </a:solidFill>
              </a:endParaRPr>
            </a:p>
          </p:txBody>
        </p:sp>
        <p:sp>
          <p:nvSpPr>
            <p:cNvPr id="8" name="TextBox 7">
              <a:extLst>
                <a:ext uri="{FF2B5EF4-FFF2-40B4-BE49-F238E27FC236}">
                  <a16:creationId xmlns:a16="http://schemas.microsoft.com/office/drawing/2014/main" id="{DACC3434-10B7-B343-914C-FB3673A07B9D}"/>
                </a:ext>
              </a:extLst>
            </p:cNvPr>
            <p:cNvSpPr txBox="1"/>
            <p:nvPr/>
          </p:nvSpPr>
          <p:spPr>
            <a:xfrm>
              <a:off x="6318290" y="596493"/>
              <a:ext cx="2825710" cy="400110"/>
            </a:xfrm>
            <a:prstGeom prst="rect">
              <a:avLst/>
            </a:prstGeom>
            <a:noFill/>
          </p:spPr>
          <p:txBody>
            <a:bodyPr wrap="none" rtlCol="0">
              <a:spAutoFit/>
            </a:bodyPr>
            <a:lstStyle/>
            <a:p>
              <a:r>
                <a:rPr lang="en-US" altLang="zh-CN" sz="2000" dirty="0">
                  <a:solidFill>
                    <a:schemeClr val="accent3">
                      <a:lumMod val="65000"/>
                    </a:schemeClr>
                  </a:solidFill>
                </a:rPr>
                <a:t>Then,</a:t>
              </a:r>
              <a:r>
                <a:rPr lang="zh-CN" altLang="en-US" sz="2000" dirty="0">
                  <a:solidFill>
                    <a:schemeClr val="accent3">
                      <a:lumMod val="65000"/>
                    </a:schemeClr>
                  </a:solidFill>
                </a:rPr>
                <a:t> </a:t>
              </a:r>
              <a:r>
                <a:rPr lang="en-US" altLang="zh-CN" sz="2000" dirty="0">
                  <a:solidFill>
                    <a:schemeClr val="accent3">
                      <a:lumMod val="65000"/>
                    </a:schemeClr>
                  </a:solidFill>
                </a:rPr>
                <a:t>implement</a:t>
              </a:r>
              <a:r>
                <a:rPr lang="zh-CN" altLang="en-US" sz="2000" dirty="0">
                  <a:solidFill>
                    <a:schemeClr val="accent3">
                      <a:lumMod val="65000"/>
                    </a:schemeClr>
                  </a:solidFill>
                </a:rPr>
                <a:t> </a:t>
              </a:r>
              <a:r>
                <a:rPr lang="en-US" altLang="zh-CN" sz="2000" dirty="0">
                  <a:solidFill>
                    <a:schemeClr val="accent3">
                      <a:lumMod val="65000"/>
                    </a:schemeClr>
                  </a:solidFill>
                </a:rPr>
                <a:t>Feature</a:t>
              </a:r>
              <a:endParaRPr lang="en-US" sz="2000" dirty="0">
                <a:solidFill>
                  <a:schemeClr val="accent3">
                    <a:lumMod val="65000"/>
                  </a:schemeClr>
                </a:solidFill>
              </a:endParaRPr>
            </a:p>
          </p:txBody>
        </p:sp>
        <p:sp>
          <p:nvSpPr>
            <p:cNvPr id="9" name="TextBox 8">
              <a:extLst>
                <a:ext uri="{FF2B5EF4-FFF2-40B4-BE49-F238E27FC236}">
                  <a16:creationId xmlns:a16="http://schemas.microsoft.com/office/drawing/2014/main" id="{38ABD9F8-4A26-AA4D-8833-97AE24833231}"/>
                </a:ext>
              </a:extLst>
            </p:cNvPr>
            <p:cNvSpPr txBox="1"/>
            <p:nvPr/>
          </p:nvSpPr>
          <p:spPr>
            <a:xfrm>
              <a:off x="6318290" y="1055307"/>
              <a:ext cx="2093522" cy="400110"/>
            </a:xfrm>
            <a:prstGeom prst="rect">
              <a:avLst/>
            </a:prstGeom>
            <a:noFill/>
          </p:spPr>
          <p:txBody>
            <a:bodyPr wrap="none" rtlCol="0">
              <a:spAutoFit/>
            </a:bodyPr>
            <a:lstStyle/>
            <a:p>
              <a:r>
                <a:rPr lang="en-US" altLang="zh-CN" sz="2000" dirty="0">
                  <a:solidFill>
                    <a:schemeClr val="accent3">
                      <a:lumMod val="65000"/>
                    </a:schemeClr>
                  </a:solidFill>
                </a:rPr>
                <a:t>And</a:t>
              </a:r>
              <a:r>
                <a:rPr lang="zh-CN" altLang="en-US" sz="2000" dirty="0">
                  <a:solidFill>
                    <a:schemeClr val="accent3">
                      <a:lumMod val="65000"/>
                    </a:schemeClr>
                  </a:solidFill>
                </a:rPr>
                <a:t> </a:t>
              </a:r>
              <a:r>
                <a:rPr lang="en-US" altLang="zh-CN" sz="2000" dirty="0">
                  <a:solidFill>
                    <a:schemeClr val="accent3">
                      <a:lumMod val="65000"/>
                    </a:schemeClr>
                  </a:solidFill>
                </a:rPr>
                <a:t>then,</a:t>
              </a:r>
              <a:r>
                <a:rPr lang="zh-CN" altLang="en-US" sz="2000" dirty="0">
                  <a:solidFill>
                    <a:schemeClr val="accent3">
                      <a:lumMod val="65000"/>
                    </a:schemeClr>
                  </a:solidFill>
                </a:rPr>
                <a:t> </a:t>
              </a:r>
              <a:r>
                <a:rPr lang="en-US" altLang="zh-CN" sz="2000" dirty="0">
                  <a:solidFill>
                    <a:schemeClr val="accent3">
                      <a:lumMod val="65000"/>
                    </a:schemeClr>
                  </a:solidFill>
                </a:rPr>
                <a:t>refactor</a:t>
              </a:r>
              <a:endParaRPr lang="en-US" sz="2000" dirty="0">
                <a:solidFill>
                  <a:schemeClr val="accent3">
                    <a:lumMod val="65000"/>
                  </a:schemeClr>
                </a:solidFill>
              </a:endParaRPr>
            </a:p>
          </p:txBody>
        </p:sp>
      </p:grpSp>
    </p:spTree>
    <p:extLst>
      <p:ext uri="{BB962C8B-B14F-4D97-AF65-F5344CB8AC3E}">
        <p14:creationId xmlns:p14="http://schemas.microsoft.com/office/powerpoint/2010/main" val="424400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43D939-53F3-E74B-A711-8A2B7D86FA19}"/>
              </a:ext>
            </a:extLst>
          </p:cNvPr>
          <p:cNvPicPr>
            <a:picLocks noChangeAspect="1"/>
          </p:cNvPicPr>
          <p:nvPr/>
        </p:nvPicPr>
        <p:blipFill>
          <a:blip r:embed="rId2"/>
          <a:stretch>
            <a:fillRect/>
          </a:stretch>
        </p:blipFill>
        <p:spPr>
          <a:xfrm>
            <a:off x="355973" y="2165753"/>
            <a:ext cx="6134100" cy="34036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AC3732B1-2331-3C4E-AB68-1C531C69407A}"/>
              </a:ext>
            </a:extLst>
          </p:cNvPr>
          <p:cNvSpPr txBox="1"/>
          <p:nvPr/>
        </p:nvSpPr>
        <p:spPr>
          <a:xfrm>
            <a:off x="5915097" y="5307743"/>
            <a:ext cx="1843390" cy="523220"/>
          </a:xfrm>
          <a:prstGeom prst="rect">
            <a:avLst/>
          </a:prstGeom>
          <a:solidFill>
            <a:srgbClr val="92D050"/>
          </a:solidFill>
        </p:spPr>
        <p:txBody>
          <a:bodyPr wrap="none" rtlCol="0">
            <a:spAutoFit/>
          </a:bodyPr>
          <a:lstStyle/>
          <a:p>
            <a:r>
              <a:rPr lang="en-US" altLang="zh-CN" sz="2800" dirty="0">
                <a:solidFill>
                  <a:srgbClr val="000000"/>
                </a:solidFill>
              </a:rPr>
              <a:t>Test</a:t>
            </a:r>
            <a:r>
              <a:rPr lang="zh-CN" altLang="en-US" sz="2800" dirty="0">
                <a:solidFill>
                  <a:srgbClr val="000000"/>
                </a:solidFill>
              </a:rPr>
              <a:t> </a:t>
            </a:r>
            <a:r>
              <a:rPr lang="en-US" altLang="zh-CN" sz="2800" dirty="0">
                <a:solidFill>
                  <a:srgbClr val="000000"/>
                </a:solidFill>
              </a:rPr>
              <a:t>Passed</a:t>
            </a:r>
            <a:endParaRPr lang="en-US" sz="2800" dirty="0">
              <a:solidFill>
                <a:srgbClr val="000000"/>
              </a:solidFill>
            </a:endParaRPr>
          </a:p>
        </p:txBody>
      </p:sp>
      <p:grpSp>
        <p:nvGrpSpPr>
          <p:cNvPr id="7" name="Group 6">
            <a:extLst>
              <a:ext uri="{FF2B5EF4-FFF2-40B4-BE49-F238E27FC236}">
                <a16:creationId xmlns:a16="http://schemas.microsoft.com/office/drawing/2014/main" id="{D19AB77F-1AA4-1E43-8CE9-925985E8BDA0}"/>
              </a:ext>
            </a:extLst>
          </p:cNvPr>
          <p:cNvGrpSpPr/>
          <p:nvPr/>
        </p:nvGrpSpPr>
        <p:grpSpPr>
          <a:xfrm>
            <a:off x="6193740" y="171120"/>
            <a:ext cx="2912593" cy="1470989"/>
            <a:chOff x="6278406" y="61053"/>
            <a:chExt cx="2912593" cy="1470989"/>
          </a:xfrm>
        </p:grpSpPr>
        <p:sp>
          <p:nvSpPr>
            <p:cNvPr id="8" name="Rounded Rectangle 7">
              <a:extLst>
                <a:ext uri="{FF2B5EF4-FFF2-40B4-BE49-F238E27FC236}">
                  <a16:creationId xmlns:a16="http://schemas.microsoft.com/office/drawing/2014/main" id="{BCDA0FA2-A23D-FE43-B2DD-F102C9B43D7F}"/>
                </a:ext>
              </a:extLst>
            </p:cNvPr>
            <p:cNvSpPr/>
            <p:nvPr/>
          </p:nvSpPr>
          <p:spPr>
            <a:xfrm>
              <a:off x="6278406" y="61053"/>
              <a:ext cx="2827867" cy="1470989"/>
            </a:xfrm>
            <a:prstGeom prst="roundRect">
              <a:avLst/>
            </a:prstGeom>
            <a:solidFill>
              <a:schemeClr val="bg2"/>
            </a:solidFill>
            <a:ln w="15875">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BAC7D5-8227-A348-B0C6-41D6F83D2F15}"/>
                </a:ext>
              </a:extLst>
            </p:cNvPr>
            <p:cNvSpPr txBox="1"/>
            <p:nvPr/>
          </p:nvSpPr>
          <p:spPr>
            <a:xfrm>
              <a:off x="6318290" y="137678"/>
              <a:ext cx="1905715" cy="400110"/>
            </a:xfrm>
            <a:prstGeom prst="rect">
              <a:avLst/>
            </a:prstGeom>
            <a:noFill/>
          </p:spPr>
          <p:txBody>
            <a:bodyPr wrap="none" rtlCol="0">
              <a:spAutoFit/>
            </a:bodyPr>
            <a:lstStyle/>
            <a:p>
              <a:r>
                <a:rPr lang="en-US" altLang="zh-CN" sz="2000" dirty="0">
                  <a:solidFill>
                    <a:srgbClr val="00B050"/>
                  </a:solidFill>
                </a:rPr>
                <a:t>First,</a:t>
              </a:r>
              <a:r>
                <a:rPr lang="zh-CN" altLang="en-US" sz="2000" dirty="0">
                  <a:solidFill>
                    <a:srgbClr val="00B050"/>
                  </a:solidFill>
                </a:rPr>
                <a:t> </a:t>
              </a:r>
              <a:r>
                <a:rPr lang="en-US" altLang="zh-CN" sz="2000" dirty="0">
                  <a:solidFill>
                    <a:srgbClr val="00B050"/>
                  </a:solidFill>
                </a:rPr>
                <a:t>write</a:t>
              </a:r>
              <a:r>
                <a:rPr lang="zh-CN" altLang="en-US" sz="2000" dirty="0">
                  <a:solidFill>
                    <a:srgbClr val="00B050"/>
                  </a:solidFill>
                </a:rPr>
                <a:t> </a:t>
              </a:r>
              <a:r>
                <a:rPr lang="en-US" altLang="zh-CN" sz="2000" dirty="0">
                  <a:solidFill>
                    <a:srgbClr val="00B050"/>
                  </a:solidFill>
                </a:rPr>
                <a:t>Tests</a:t>
              </a:r>
              <a:endParaRPr lang="en-US" sz="2000" dirty="0">
                <a:solidFill>
                  <a:srgbClr val="00B050"/>
                </a:solidFill>
              </a:endParaRPr>
            </a:p>
          </p:txBody>
        </p:sp>
        <p:sp>
          <p:nvSpPr>
            <p:cNvPr id="10" name="TextBox 9">
              <a:extLst>
                <a:ext uri="{FF2B5EF4-FFF2-40B4-BE49-F238E27FC236}">
                  <a16:creationId xmlns:a16="http://schemas.microsoft.com/office/drawing/2014/main" id="{9C31A6B8-FCC8-B246-8255-31D70101C057}"/>
                </a:ext>
              </a:extLst>
            </p:cNvPr>
            <p:cNvSpPr txBox="1"/>
            <p:nvPr/>
          </p:nvSpPr>
          <p:spPr>
            <a:xfrm>
              <a:off x="6318290" y="596493"/>
              <a:ext cx="2872709" cy="400110"/>
            </a:xfrm>
            <a:prstGeom prst="rect">
              <a:avLst/>
            </a:prstGeom>
            <a:noFill/>
          </p:spPr>
          <p:txBody>
            <a:bodyPr wrap="none" rtlCol="0">
              <a:spAutoFit/>
            </a:bodyPr>
            <a:lstStyle/>
            <a:p>
              <a:r>
                <a:rPr lang="en-US" altLang="zh-CN" sz="2000" b="1" dirty="0">
                  <a:solidFill>
                    <a:srgbClr val="FF9300"/>
                  </a:solidFill>
                </a:rPr>
                <a:t>Then,</a:t>
              </a:r>
              <a:r>
                <a:rPr lang="zh-CN" altLang="en-US" sz="2000" b="1" dirty="0">
                  <a:solidFill>
                    <a:srgbClr val="FF9300"/>
                  </a:solidFill>
                </a:rPr>
                <a:t> </a:t>
              </a:r>
              <a:r>
                <a:rPr lang="en-US" altLang="zh-CN" sz="2000" b="1" dirty="0">
                  <a:solidFill>
                    <a:srgbClr val="FF9300"/>
                  </a:solidFill>
                </a:rPr>
                <a:t>implement</a:t>
              </a:r>
              <a:r>
                <a:rPr lang="zh-CN" altLang="en-US" sz="2000" b="1" dirty="0">
                  <a:solidFill>
                    <a:srgbClr val="FF9300"/>
                  </a:solidFill>
                </a:rPr>
                <a:t> </a:t>
              </a:r>
              <a:r>
                <a:rPr lang="en-US" altLang="zh-CN" sz="2000" b="1" dirty="0">
                  <a:solidFill>
                    <a:srgbClr val="FF9300"/>
                  </a:solidFill>
                </a:rPr>
                <a:t>Feature</a:t>
              </a:r>
              <a:endParaRPr lang="en-US" sz="2000" b="1" dirty="0">
                <a:solidFill>
                  <a:srgbClr val="FF9300"/>
                </a:solidFill>
              </a:endParaRPr>
            </a:p>
          </p:txBody>
        </p:sp>
        <p:sp>
          <p:nvSpPr>
            <p:cNvPr id="11" name="TextBox 10">
              <a:extLst>
                <a:ext uri="{FF2B5EF4-FFF2-40B4-BE49-F238E27FC236}">
                  <a16:creationId xmlns:a16="http://schemas.microsoft.com/office/drawing/2014/main" id="{8A4C520F-39B5-CE47-B3EF-94BBAD731F2E}"/>
                </a:ext>
              </a:extLst>
            </p:cNvPr>
            <p:cNvSpPr txBox="1"/>
            <p:nvPr/>
          </p:nvSpPr>
          <p:spPr>
            <a:xfrm>
              <a:off x="6318290" y="1055307"/>
              <a:ext cx="2093522" cy="400110"/>
            </a:xfrm>
            <a:prstGeom prst="rect">
              <a:avLst/>
            </a:prstGeom>
            <a:noFill/>
          </p:spPr>
          <p:txBody>
            <a:bodyPr wrap="none" rtlCol="0">
              <a:spAutoFit/>
            </a:bodyPr>
            <a:lstStyle/>
            <a:p>
              <a:r>
                <a:rPr lang="en-US" altLang="zh-CN" sz="2000" dirty="0">
                  <a:solidFill>
                    <a:schemeClr val="accent3">
                      <a:lumMod val="65000"/>
                    </a:schemeClr>
                  </a:solidFill>
                </a:rPr>
                <a:t>And</a:t>
              </a:r>
              <a:r>
                <a:rPr lang="zh-CN" altLang="en-US" sz="2000" dirty="0">
                  <a:solidFill>
                    <a:schemeClr val="accent3">
                      <a:lumMod val="65000"/>
                    </a:schemeClr>
                  </a:solidFill>
                </a:rPr>
                <a:t> </a:t>
              </a:r>
              <a:r>
                <a:rPr lang="en-US" altLang="zh-CN" sz="2000" dirty="0">
                  <a:solidFill>
                    <a:schemeClr val="accent3">
                      <a:lumMod val="65000"/>
                    </a:schemeClr>
                  </a:solidFill>
                </a:rPr>
                <a:t>then,</a:t>
              </a:r>
              <a:r>
                <a:rPr lang="zh-CN" altLang="en-US" sz="2000" dirty="0">
                  <a:solidFill>
                    <a:schemeClr val="accent3">
                      <a:lumMod val="65000"/>
                    </a:schemeClr>
                  </a:solidFill>
                </a:rPr>
                <a:t> </a:t>
              </a:r>
              <a:r>
                <a:rPr lang="en-US" altLang="zh-CN" sz="2000" dirty="0">
                  <a:solidFill>
                    <a:schemeClr val="accent3">
                      <a:lumMod val="65000"/>
                    </a:schemeClr>
                  </a:solidFill>
                </a:rPr>
                <a:t>refactor</a:t>
              </a:r>
              <a:endParaRPr lang="en-US" sz="2000" dirty="0">
                <a:solidFill>
                  <a:schemeClr val="accent3">
                    <a:lumMod val="65000"/>
                  </a:schemeClr>
                </a:solidFill>
              </a:endParaRPr>
            </a:p>
          </p:txBody>
        </p:sp>
      </p:grpSp>
    </p:spTree>
    <p:extLst>
      <p:ext uri="{BB962C8B-B14F-4D97-AF65-F5344CB8AC3E}">
        <p14:creationId xmlns:p14="http://schemas.microsoft.com/office/powerpoint/2010/main" val="276251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6BD99B-C6D9-874B-B5C7-0223CE2027F1}"/>
              </a:ext>
            </a:extLst>
          </p:cNvPr>
          <p:cNvGrpSpPr/>
          <p:nvPr/>
        </p:nvGrpSpPr>
        <p:grpSpPr>
          <a:xfrm>
            <a:off x="6193740" y="171120"/>
            <a:ext cx="2912593" cy="1470989"/>
            <a:chOff x="6278406" y="61053"/>
            <a:chExt cx="2912593" cy="1470989"/>
          </a:xfrm>
        </p:grpSpPr>
        <p:sp>
          <p:nvSpPr>
            <p:cNvPr id="5" name="Rounded Rectangle 4">
              <a:extLst>
                <a:ext uri="{FF2B5EF4-FFF2-40B4-BE49-F238E27FC236}">
                  <a16:creationId xmlns:a16="http://schemas.microsoft.com/office/drawing/2014/main" id="{5782E56C-8E9E-7742-A0D4-DFDAF488A95C}"/>
                </a:ext>
              </a:extLst>
            </p:cNvPr>
            <p:cNvSpPr/>
            <p:nvPr/>
          </p:nvSpPr>
          <p:spPr>
            <a:xfrm>
              <a:off x="6278406" y="61053"/>
              <a:ext cx="2827867" cy="1470989"/>
            </a:xfrm>
            <a:prstGeom prst="roundRect">
              <a:avLst/>
            </a:prstGeom>
            <a:solidFill>
              <a:schemeClr val="bg2"/>
            </a:solidFill>
            <a:ln w="15875">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920749-A2F6-7D46-A8A4-5A2888486602}"/>
                </a:ext>
              </a:extLst>
            </p:cNvPr>
            <p:cNvSpPr txBox="1"/>
            <p:nvPr/>
          </p:nvSpPr>
          <p:spPr>
            <a:xfrm>
              <a:off x="6318290" y="137678"/>
              <a:ext cx="1905715" cy="400110"/>
            </a:xfrm>
            <a:prstGeom prst="rect">
              <a:avLst/>
            </a:prstGeom>
            <a:noFill/>
          </p:spPr>
          <p:txBody>
            <a:bodyPr wrap="none" rtlCol="0">
              <a:spAutoFit/>
            </a:bodyPr>
            <a:lstStyle/>
            <a:p>
              <a:r>
                <a:rPr lang="en-US" altLang="zh-CN" sz="2000" dirty="0">
                  <a:solidFill>
                    <a:srgbClr val="00B050"/>
                  </a:solidFill>
                </a:rPr>
                <a:t>First,</a:t>
              </a:r>
              <a:r>
                <a:rPr lang="zh-CN" altLang="en-US" sz="2000" dirty="0">
                  <a:solidFill>
                    <a:srgbClr val="00B050"/>
                  </a:solidFill>
                </a:rPr>
                <a:t> </a:t>
              </a:r>
              <a:r>
                <a:rPr lang="en-US" altLang="zh-CN" sz="2000" dirty="0">
                  <a:solidFill>
                    <a:srgbClr val="00B050"/>
                  </a:solidFill>
                </a:rPr>
                <a:t>write</a:t>
              </a:r>
              <a:r>
                <a:rPr lang="zh-CN" altLang="en-US" sz="2000" dirty="0">
                  <a:solidFill>
                    <a:srgbClr val="00B050"/>
                  </a:solidFill>
                </a:rPr>
                <a:t> </a:t>
              </a:r>
              <a:r>
                <a:rPr lang="en-US" altLang="zh-CN" sz="2000" dirty="0">
                  <a:solidFill>
                    <a:srgbClr val="00B050"/>
                  </a:solidFill>
                </a:rPr>
                <a:t>Tests</a:t>
              </a:r>
              <a:endParaRPr lang="en-US" sz="2000" dirty="0">
                <a:solidFill>
                  <a:srgbClr val="00B050"/>
                </a:solidFill>
              </a:endParaRPr>
            </a:p>
          </p:txBody>
        </p:sp>
        <p:sp>
          <p:nvSpPr>
            <p:cNvPr id="8" name="TextBox 7">
              <a:extLst>
                <a:ext uri="{FF2B5EF4-FFF2-40B4-BE49-F238E27FC236}">
                  <a16:creationId xmlns:a16="http://schemas.microsoft.com/office/drawing/2014/main" id="{79EE4B89-B6CC-D644-9882-4B22C50FFA44}"/>
                </a:ext>
              </a:extLst>
            </p:cNvPr>
            <p:cNvSpPr txBox="1"/>
            <p:nvPr/>
          </p:nvSpPr>
          <p:spPr>
            <a:xfrm>
              <a:off x="6318290" y="596493"/>
              <a:ext cx="2872709" cy="400110"/>
            </a:xfrm>
            <a:prstGeom prst="rect">
              <a:avLst/>
            </a:prstGeom>
            <a:noFill/>
          </p:spPr>
          <p:txBody>
            <a:bodyPr wrap="none" rtlCol="0">
              <a:spAutoFit/>
            </a:bodyPr>
            <a:lstStyle/>
            <a:p>
              <a:r>
                <a:rPr lang="en-US" altLang="zh-CN" sz="2000" dirty="0">
                  <a:solidFill>
                    <a:srgbClr val="00B050"/>
                  </a:solidFill>
                </a:rPr>
                <a:t>Then,</a:t>
              </a:r>
              <a:r>
                <a:rPr lang="zh-CN" altLang="en-US" sz="2000" dirty="0">
                  <a:solidFill>
                    <a:srgbClr val="00B050"/>
                  </a:solidFill>
                </a:rPr>
                <a:t> </a:t>
              </a:r>
              <a:r>
                <a:rPr lang="en-US" altLang="zh-CN" sz="2000" dirty="0">
                  <a:solidFill>
                    <a:srgbClr val="00B050"/>
                  </a:solidFill>
                </a:rPr>
                <a:t>implement</a:t>
              </a:r>
              <a:r>
                <a:rPr lang="zh-CN" altLang="en-US" sz="2000" dirty="0">
                  <a:solidFill>
                    <a:srgbClr val="00B050"/>
                  </a:solidFill>
                </a:rPr>
                <a:t> </a:t>
              </a:r>
              <a:r>
                <a:rPr lang="en-US" altLang="zh-CN" sz="2000" dirty="0">
                  <a:solidFill>
                    <a:srgbClr val="00B050"/>
                  </a:solidFill>
                </a:rPr>
                <a:t>Feature</a:t>
              </a:r>
              <a:endParaRPr lang="en-US" sz="2000" dirty="0">
                <a:solidFill>
                  <a:srgbClr val="00B050"/>
                </a:solidFill>
              </a:endParaRPr>
            </a:p>
          </p:txBody>
        </p:sp>
        <p:sp>
          <p:nvSpPr>
            <p:cNvPr id="9" name="TextBox 8">
              <a:extLst>
                <a:ext uri="{FF2B5EF4-FFF2-40B4-BE49-F238E27FC236}">
                  <a16:creationId xmlns:a16="http://schemas.microsoft.com/office/drawing/2014/main" id="{12F4B13E-4141-C64A-9030-7CD16F08C5A8}"/>
                </a:ext>
              </a:extLst>
            </p:cNvPr>
            <p:cNvSpPr txBox="1"/>
            <p:nvPr/>
          </p:nvSpPr>
          <p:spPr>
            <a:xfrm>
              <a:off x="6318290" y="1055307"/>
              <a:ext cx="2133789" cy="400110"/>
            </a:xfrm>
            <a:prstGeom prst="rect">
              <a:avLst/>
            </a:prstGeom>
            <a:noFill/>
          </p:spPr>
          <p:txBody>
            <a:bodyPr wrap="none" rtlCol="0">
              <a:spAutoFit/>
            </a:bodyPr>
            <a:lstStyle/>
            <a:p>
              <a:r>
                <a:rPr lang="en-US" altLang="zh-CN" sz="2000" b="1" dirty="0">
                  <a:solidFill>
                    <a:srgbClr val="FF9300"/>
                  </a:solidFill>
                </a:rPr>
                <a:t>And</a:t>
              </a:r>
              <a:r>
                <a:rPr lang="zh-CN" altLang="en-US" sz="2000" b="1" dirty="0">
                  <a:solidFill>
                    <a:srgbClr val="FF9300"/>
                  </a:solidFill>
                </a:rPr>
                <a:t> </a:t>
              </a:r>
              <a:r>
                <a:rPr lang="en-US" altLang="zh-CN" sz="2000" b="1" dirty="0">
                  <a:solidFill>
                    <a:srgbClr val="FF9300"/>
                  </a:solidFill>
                </a:rPr>
                <a:t>then,</a:t>
              </a:r>
              <a:r>
                <a:rPr lang="zh-CN" altLang="en-US" sz="2000" b="1" dirty="0">
                  <a:solidFill>
                    <a:srgbClr val="FF9300"/>
                  </a:solidFill>
                </a:rPr>
                <a:t> </a:t>
              </a:r>
              <a:r>
                <a:rPr lang="en-US" altLang="zh-CN" sz="2000" b="1" dirty="0">
                  <a:solidFill>
                    <a:srgbClr val="FF9300"/>
                  </a:solidFill>
                </a:rPr>
                <a:t>refactor</a:t>
              </a:r>
              <a:endParaRPr lang="en-US" sz="2000" b="1" dirty="0">
                <a:solidFill>
                  <a:srgbClr val="FF9300"/>
                </a:solidFill>
              </a:endParaRPr>
            </a:p>
          </p:txBody>
        </p:sp>
      </p:grpSp>
      <p:pic>
        <p:nvPicPr>
          <p:cNvPr id="3" name="Picture 2">
            <a:extLst>
              <a:ext uri="{FF2B5EF4-FFF2-40B4-BE49-F238E27FC236}">
                <a16:creationId xmlns:a16="http://schemas.microsoft.com/office/drawing/2014/main" id="{014CA8DC-FAEB-3041-B220-48606BA194AC}"/>
              </a:ext>
            </a:extLst>
          </p:cNvPr>
          <p:cNvPicPr>
            <a:picLocks noChangeAspect="1"/>
          </p:cNvPicPr>
          <p:nvPr/>
        </p:nvPicPr>
        <p:blipFill>
          <a:blip r:embed="rId2"/>
          <a:stretch>
            <a:fillRect/>
          </a:stretch>
        </p:blipFill>
        <p:spPr>
          <a:xfrm>
            <a:off x="560916" y="1995940"/>
            <a:ext cx="5949950" cy="421990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AC3732B1-2331-3C4E-AB68-1C531C69407A}"/>
              </a:ext>
            </a:extLst>
          </p:cNvPr>
          <p:cNvSpPr txBox="1"/>
          <p:nvPr/>
        </p:nvSpPr>
        <p:spPr>
          <a:xfrm>
            <a:off x="5343091" y="5954236"/>
            <a:ext cx="1843390" cy="523220"/>
          </a:xfrm>
          <a:prstGeom prst="rect">
            <a:avLst/>
          </a:prstGeom>
          <a:solidFill>
            <a:srgbClr val="92D050"/>
          </a:solidFill>
        </p:spPr>
        <p:txBody>
          <a:bodyPr wrap="none" rtlCol="0">
            <a:spAutoFit/>
          </a:bodyPr>
          <a:lstStyle/>
          <a:p>
            <a:r>
              <a:rPr lang="en-US" altLang="zh-CN" sz="2800" dirty="0">
                <a:solidFill>
                  <a:srgbClr val="000000"/>
                </a:solidFill>
              </a:rPr>
              <a:t>Test</a:t>
            </a:r>
            <a:r>
              <a:rPr lang="zh-CN" altLang="en-US" sz="2800" dirty="0">
                <a:solidFill>
                  <a:srgbClr val="000000"/>
                </a:solidFill>
              </a:rPr>
              <a:t> </a:t>
            </a:r>
            <a:r>
              <a:rPr lang="en-US" altLang="zh-CN" sz="2800" dirty="0">
                <a:solidFill>
                  <a:srgbClr val="000000"/>
                </a:solidFill>
              </a:rPr>
              <a:t>Passed</a:t>
            </a:r>
            <a:endParaRPr lang="en-US" sz="2800" dirty="0">
              <a:solidFill>
                <a:srgbClr val="000000"/>
              </a:solidFill>
            </a:endParaRPr>
          </a:p>
        </p:txBody>
      </p:sp>
    </p:spTree>
    <p:extLst>
      <p:ext uri="{BB962C8B-B14F-4D97-AF65-F5344CB8AC3E}">
        <p14:creationId xmlns:p14="http://schemas.microsoft.com/office/powerpoint/2010/main" val="152317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6BD99B-C6D9-874B-B5C7-0223CE2027F1}"/>
              </a:ext>
            </a:extLst>
          </p:cNvPr>
          <p:cNvGrpSpPr/>
          <p:nvPr/>
        </p:nvGrpSpPr>
        <p:grpSpPr>
          <a:xfrm>
            <a:off x="6193740" y="171120"/>
            <a:ext cx="2912593" cy="1470989"/>
            <a:chOff x="6278406" y="61053"/>
            <a:chExt cx="2912593" cy="1470989"/>
          </a:xfrm>
        </p:grpSpPr>
        <p:sp>
          <p:nvSpPr>
            <p:cNvPr id="5" name="Rounded Rectangle 4">
              <a:extLst>
                <a:ext uri="{FF2B5EF4-FFF2-40B4-BE49-F238E27FC236}">
                  <a16:creationId xmlns:a16="http://schemas.microsoft.com/office/drawing/2014/main" id="{5782E56C-8E9E-7742-A0D4-DFDAF488A95C}"/>
                </a:ext>
              </a:extLst>
            </p:cNvPr>
            <p:cNvSpPr/>
            <p:nvPr/>
          </p:nvSpPr>
          <p:spPr>
            <a:xfrm>
              <a:off x="6278406" y="61053"/>
              <a:ext cx="2827867" cy="1470989"/>
            </a:xfrm>
            <a:prstGeom prst="roundRect">
              <a:avLst/>
            </a:prstGeom>
            <a:solidFill>
              <a:schemeClr val="bg2"/>
            </a:solidFill>
            <a:ln w="15875">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920749-A2F6-7D46-A8A4-5A2888486602}"/>
                </a:ext>
              </a:extLst>
            </p:cNvPr>
            <p:cNvSpPr txBox="1"/>
            <p:nvPr/>
          </p:nvSpPr>
          <p:spPr>
            <a:xfrm>
              <a:off x="6318290" y="137678"/>
              <a:ext cx="1905715" cy="400110"/>
            </a:xfrm>
            <a:prstGeom prst="rect">
              <a:avLst/>
            </a:prstGeom>
            <a:noFill/>
          </p:spPr>
          <p:txBody>
            <a:bodyPr wrap="none" rtlCol="0">
              <a:spAutoFit/>
            </a:bodyPr>
            <a:lstStyle/>
            <a:p>
              <a:r>
                <a:rPr lang="en-US" altLang="zh-CN" sz="2000" dirty="0">
                  <a:solidFill>
                    <a:srgbClr val="00B050"/>
                  </a:solidFill>
                </a:rPr>
                <a:t>First,</a:t>
              </a:r>
              <a:r>
                <a:rPr lang="zh-CN" altLang="en-US" sz="2000" dirty="0">
                  <a:solidFill>
                    <a:srgbClr val="00B050"/>
                  </a:solidFill>
                </a:rPr>
                <a:t> </a:t>
              </a:r>
              <a:r>
                <a:rPr lang="en-US" altLang="zh-CN" sz="2000" dirty="0">
                  <a:solidFill>
                    <a:srgbClr val="00B050"/>
                  </a:solidFill>
                </a:rPr>
                <a:t>write</a:t>
              </a:r>
              <a:r>
                <a:rPr lang="zh-CN" altLang="en-US" sz="2000" dirty="0">
                  <a:solidFill>
                    <a:srgbClr val="00B050"/>
                  </a:solidFill>
                </a:rPr>
                <a:t> </a:t>
              </a:r>
              <a:r>
                <a:rPr lang="en-US" altLang="zh-CN" sz="2000" dirty="0">
                  <a:solidFill>
                    <a:srgbClr val="00B050"/>
                  </a:solidFill>
                </a:rPr>
                <a:t>Tests</a:t>
              </a:r>
              <a:endParaRPr lang="en-US" sz="2000" dirty="0">
                <a:solidFill>
                  <a:srgbClr val="00B050"/>
                </a:solidFill>
              </a:endParaRPr>
            </a:p>
          </p:txBody>
        </p:sp>
        <p:sp>
          <p:nvSpPr>
            <p:cNvPr id="8" name="TextBox 7">
              <a:extLst>
                <a:ext uri="{FF2B5EF4-FFF2-40B4-BE49-F238E27FC236}">
                  <a16:creationId xmlns:a16="http://schemas.microsoft.com/office/drawing/2014/main" id="{79EE4B89-B6CC-D644-9882-4B22C50FFA44}"/>
                </a:ext>
              </a:extLst>
            </p:cNvPr>
            <p:cNvSpPr txBox="1"/>
            <p:nvPr/>
          </p:nvSpPr>
          <p:spPr>
            <a:xfrm>
              <a:off x="6318290" y="596493"/>
              <a:ext cx="2872709" cy="400110"/>
            </a:xfrm>
            <a:prstGeom prst="rect">
              <a:avLst/>
            </a:prstGeom>
            <a:noFill/>
          </p:spPr>
          <p:txBody>
            <a:bodyPr wrap="none" rtlCol="0">
              <a:spAutoFit/>
            </a:bodyPr>
            <a:lstStyle/>
            <a:p>
              <a:r>
                <a:rPr lang="en-US" altLang="zh-CN" sz="2000" dirty="0">
                  <a:solidFill>
                    <a:srgbClr val="00B050"/>
                  </a:solidFill>
                </a:rPr>
                <a:t>Then,</a:t>
              </a:r>
              <a:r>
                <a:rPr lang="zh-CN" altLang="en-US" sz="2000" dirty="0">
                  <a:solidFill>
                    <a:srgbClr val="00B050"/>
                  </a:solidFill>
                </a:rPr>
                <a:t> </a:t>
              </a:r>
              <a:r>
                <a:rPr lang="en-US" altLang="zh-CN" sz="2000" dirty="0">
                  <a:solidFill>
                    <a:srgbClr val="00B050"/>
                  </a:solidFill>
                </a:rPr>
                <a:t>implement</a:t>
              </a:r>
              <a:r>
                <a:rPr lang="zh-CN" altLang="en-US" sz="2000" dirty="0">
                  <a:solidFill>
                    <a:srgbClr val="00B050"/>
                  </a:solidFill>
                </a:rPr>
                <a:t> </a:t>
              </a:r>
              <a:r>
                <a:rPr lang="en-US" altLang="zh-CN" sz="2000" dirty="0">
                  <a:solidFill>
                    <a:srgbClr val="00B050"/>
                  </a:solidFill>
                </a:rPr>
                <a:t>Feature</a:t>
              </a:r>
              <a:endParaRPr lang="en-US" sz="2000" dirty="0">
                <a:solidFill>
                  <a:srgbClr val="00B050"/>
                </a:solidFill>
              </a:endParaRPr>
            </a:p>
          </p:txBody>
        </p:sp>
        <p:sp>
          <p:nvSpPr>
            <p:cNvPr id="9" name="TextBox 8">
              <a:extLst>
                <a:ext uri="{FF2B5EF4-FFF2-40B4-BE49-F238E27FC236}">
                  <a16:creationId xmlns:a16="http://schemas.microsoft.com/office/drawing/2014/main" id="{12F4B13E-4141-C64A-9030-7CD16F08C5A8}"/>
                </a:ext>
              </a:extLst>
            </p:cNvPr>
            <p:cNvSpPr txBox="1"/>
            <p:nvPr/>
          </p:nvSpPr>
          <p:spPr>
            <a:xfrm>
              <a:off x="6318290" y="1055307"/>
              <a:ext cx="2133789" cy="400110"/>
            </a:xfrm>
            <a:prstGeom prst="rect">
              <a:avLst/>
            </a:prstGeom>
            <a:noFill/>
          </p:spPr>
          <p:txBody>
            <a:bodyPr wrap="none" rtlCol="0">
              <a:spAutoFit/>
            </a:bodyPr>
            <a:lstStyle/>
            <a:p>
              <a:r>
                <a:rPr lang="en-US" altLang="zh-CN" sz="2000" b="1" dirty="0">
                  <a:solidFill>
                    <a:srgbClr val="FF9300"/>
                  </a:solidFill>
                </a:rPr>
                <a:t>And</a:t>
              </a:r>
              <a:r>
                <a:rPr lang="zh-CN" altLang="en-US" sz="2000" b="1" dirty="0">
                  <a:solidFill>
                    <a:srgbClr val="FF9300"/>
                  </a:solidFill>
                </a:rPr>
                <a:t> </a:t>
              </a:r>
              <a:r>
                <a:rPr lang="en-US" altLang="zh-CN" sz="2000" b="1" dirty="0">
                  <a:solidFill>
                    <a:srgbClr val="FF9300"/>
                  </a:solidFill>
                </a:rPr>
                <a:t>then,</a:t>
              </a:r>
              <a:r>
                <a:rPr lang="zh-CN" altLang="en-US" sz="2000" b="1" dirty="0">
                  <a:solidFill>
                    <a:srgbClr val="FF9300"/>
                  </a:solidFill>
                </a:rPr>
                <a:t> </a:t>
              </a:r>
              <a:r>
                <a:rPr lang="en-US" altLang="zh-CN" sz="2000" b="1" dirty="0">
                  <a:solidFill>
                    <a:srgbClr val="FF9300"/>
                  </a:solidFill>
                </a:rPr>
                <a:t>refactor</a:t>
              </a:r>
              <a:endParaRPr lang="en-US" sz="2000" b="1" dirty="0">
                <a:solidFill>
                  <a:srgbClr val="FF9300"/>
                </a:solidFill>
              </a:endParaRPr>
            </a:p>
          </p:txBody>
        </p:sp>
      </p:grpSp>
      <p:pic>
        <p:nvPicPr>
          <p:cNvPr id="2" name="Picture 1">
            <a:extLst>
              <a:ext uri="{FF2B5EF4-FFF2-40B4-BE49-F238E27FC236}">
                <a16:creationId xmlns:a16="http://schemas.microsoft.com/office/drawing/2014/main" id="{5B82B586-534D-204D-BC97-3C2503394729}"/>
              </a:ext>
            </a:extLst>
          </p:cNvPr>
          <p:cNvPicPr>
            <a:picLocks noChangeAspect="1"/>
          </p:cNvPicPr>
          <p:nvPr/>
        </p:nvPicPr>
        <p:blipFill>
          <a:blip r:embed="rId2"/>
          <a:stretch>
            <a:fillRect/>
          </a:stretch>
        </p:blipFill>
        <p:spPr>
          <a:xfrm>
            <a:off x="747183" y="3017122"/>
            <a:ext cx="6210300" cy="156210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62C5495-6919-594D-BAE7-A03813FEEE9E}"/>
              </a:ext>
            </a:extLst>
          </p:cNvPr>
          <p:cNvSpPr txBox="1"/>
          <p:nvPr/>
        </p:nvSpPr>
        <p:spPr>
          <a:xfrm>
            <a:off x="1047776" y="5474271"/>
            <a:ext cx="5910849" cy="400110"/>
          </a:xfrm>
          <a:prstGeom prst="rect">
            <a:avLst/>
          </a:prstGeom>
          <a:noFill/>
        </p:spPr>
        <p:txBody>
          <a:bodyPr wrap="none" rtlCol="0">
            <a:spAutoFit/>
          </a:bodyPr>
          <a:lstStyle/>
          <a:p>
            <a:r>
              <a:rPr lang="en-US" sz="2000" b="1" i="1" dirty="0">
                <a:solidFill>
                  <a:srgbClr val="00B050"/>
                </a:solidFill>
              </a:rPr>
              <a:t>can you </a:t>
            </a:r>
            <a:r>
              <a:rPr lang="en-US" altLang="zh-CN" sz="2000" b="1" i="1" dirty="0">
                <a:solidFill>
                  <a:srgbClr val="00B050"/>
                </a:solidFill>
              </a:rPr>
              <a:t>do</a:t>
            </a:r>
            <a:r>
              <a:rPr lang="en-US" sz="2000" b="1" i="1" dirty="0">
                <a:solidFill>
                  <a:srgbClr val="00B050"/>
                </a:solidFill>
              </a:rPr>
              <a:t> the swap without </a:t>
            </a:r>
            <a:r>
              <a:rPr lang="en-US" altLang="zh-CN" sz="2000" b="1" i="1" dirty="0">
                <a:solidFill>
                  <a:srgbClr val="00B050"/>
                </a:solidFill>
              </a:rPr>
              <a:t>using</a:t>
            </a:r>
            <a:r>
              <a:rPr lang="zh-CN" altLang="en-US" sz="2000" b="1" i="1" dirty="0">
                <a:solidFill>
                  <a:srgbClr val="00B050"/>
                </a:solidFill>
              </a:rPr>
              <a:t> </a:t>
            </a:r>
            <a:r>
              <a:rPr lang="en-US" altLang="zh-CN" sz="2000" b="1" i="1" dirty="0">
                <a:solidFill>
                  <a:srgbClr val="00B050"/>
                </a:solidFill>
              </a:rPr>
              <a:t>this</a:t>
            </a:r>
            <a:r>
              <a:rPr lang="zh-CN" altLang="en-US" sz="2000" b="1" i="1" dirty="0">
                <a:solidFill>
                  <a:srgbClr val="00B050"/>
                </a:solidFill>
              </a:rPr>
              <a:t> </a:t>
            </a:r>
            <a:r>
              <a:rPr lang="en-US" sz="2000" b="1" i="1" dirty="0">
                <a:solidFill>
                  <a:srgbClr val="00B050"/>
                </a:solidFill>
              </a:rPr>
              <a:t>extra variable?</a:t>
            </a:r>
          </a:p>
        </p:txBody>
      </p:sp>
      <p:sp>
        <p:nvSpPr>
          <p:cNvPr id="11" name="Rounded Rectangle 10">
            <a:extLst>
              <a:ext uri="{FF2B5EF4-FFF2-40B4-BE49-F238E27FC236}">
                <a16:creationId xmlns:a16="http://schemas.microsoft.com/office/drawing/2014/main" id="{F438056E-26E6-F54B-BEFF-CBA96C783436}"/>
              </a:ext>
            </a:extLst>
          </p:cNvPr>
          <p:cNvSpPr/>
          <p:nvPr/>
        </p:nvSpPr>
        <p:spPr>
          <a:xfrm>
            <a:off x="1625600" y="3356275"/>
            <a:ext cx="668867" cy="272593"/>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EBA3C995-DE76-9843-B90C-3C82296AF9B8}"/>
              </a:ext>
            </a:extLst>
          </p:cNvPr>
          <p:cNvCxnSpPr>
            <a:cxnSpLocks/>
            <a:endCxn id="11" idx="2"/>
          </p:cNvCxnSpPr>
          <p:nvPr/>
        </p:nvCxnSpPr>
        <p:spPr>
          <a:xfrm flipH="1" flipV="1">
            <a:off x="1960034" y="3628868"/>
            <a:ext cx="1350433" cy="177286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22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AE52C1-B4DA-6540-8B7F-4AE302AE82F7}"/>
              </a:ext>
            </a:extLst>
          </p:cNvPr>
          <p:cNvSpPr>
            <a:spLocks noGrp="1"/>
          </p:cNvSpPr>
          <p:nvPr>
            <p:ph type="body" sz="quarter" idx="11"/>
          </p:nvPr>
        </p:nvSpPr>
        <p:spPr/>
        <p:txBody>
          <a:bodyPr/>
          <a:lstStyle/>
          <a:p>
            <a:pPr marL="0" indent="0">
              <a:buNone/>
            </a:pPr>
            <a:r>
              <a:rPr lang="en-US" dirty="0"/>
              <a:t>Swap two numbers without temp variable</a:t>
            </a:r>
          </a:p>
          <a:p>
            <a:pPr marL="0" indent="0">
              <a:buNone/>
            </a:pPr>
            <a:endParaRPr lang="en-US" dirty="0"/>
          </a:p>
        </p:txBody>
      </p:sp>
      <p:sp>
        <p:nvSpPr>
          <p:cNvPr id="5" name="Rectangle 4">
            <a:extLst>
              <a:ext uri="{FF2B5EF4-FFF2-40B4-BE49-F238E27FC236}">
                <a16:creationId xmlns:a16="http://schemas.microsoft.com/office/drawing/2014/main" id="{5815082C-FCAB-174B-A242-96C14661B114}"/>
              </a:ext>
            </a:extLst>
          </p:cNvPr>
          <p:cNvSpPr/>
          <p:nvPr/>
        </p:nvSpPr>
        <p:spPr>
          <a:xfrm>
            <a:off x="2441592" y="2782955"/>
            <a:ext cx="4631635" cy="2123658"/>
          </a:xfrm>
          <a:prstGeom prst="rect">
            <a:avLst/>
          </a:prstGeom>
        </p:spPr>
        <p:txBody>
          <a:bodyPr wrap="square">
            <a:spAutoFit/>
          </a:bodyPr>
          <a:lstStyle/>
          <a:p>
            <a:r>
              <a:rPr lang="en-US" sz="4400" b="1" dirty="0">
                <a:solidFill>
                  <a:srgbClr val="0070C0"/>
                </a:solidFill>
              </a:rPr>
              <a:t>a’ = a - b</a:t>
            </a:r>
            <a:br>
              <a:rPr lang="en-US" sz="4400" b="1" dirty="0">
                <a:solidFill>
                  <a:srgbClr val="0070C0"/>
                </a:solidFill>
              </a:rPr>
            </a:br>
            <a:r>
              <a:rPr lang="en-US" sz="4400" b="1" dirty="0">
                <a:solidFill>
                  <a:srgbClr val="0070C0"/>
                </a:solidFill>
              </a:rPr>
              <a:t>b’ = b’ + a’</a:t>
            </a:r>
            <a:br>
              <a:rPr lang="en-US" sz="4400" b="1" dirty="0">
                <a:solidFill>
                  <a:srgbClr val="0070C0"/>
                </a:solidFill>
              </a:rPr>
            </a:br>
            <a:r>
              <a:rPr lang="en-US" sz="4400" b="1" dirty="0">
                <a:solidFill>
                  <a:srgbClr val="0070C0"/>
                </a:solidFill>
              </a:rPr>
              <a:t>a’’ = b’ – a’</a:t>
            </a:r>
          </a:p>
        </p:txBody>
      </p:sp>
      <p:sp>
        <p:nvSpPr>
          <p:cNvPr id="6" name="TextBox 5">
            <a:extLst>
              <a:ext uri="{FF2B5EF4-FFF2-40B4-BE49-F238E27FC236}">
                <a16:creationId xmlns:a16="http://schemas.microsoft.com/office/drawing/2014/main" id="{A1A73125-A984-634B-9963-6BAFA73C3452}"/>
              </a:ext>
            </a:extLst>
          </p:cNvPr>
          <p:cNvSpPr txBox="1"/>
          <p:nvPr/>
        </p:nvSpPr>
        <p:spPr>
          <a:xfrm>
            <a:off x="3836504" y="5095163"/>
            <a:ext cx="2672526" cy="369332"/>
          </a:xfrm>
          <a:prstGeom prst="rect">
            <a:avLst/>
          </a:prstGeom>
          <a:noFill/>
        </p:spPr>
        <p:txBody>
          <a:bodyPr wrap="none" rtlCol="0">
            <a:spAutoFit/>
          </a:bodyPr>
          <a:lstStyle/>
          <a:p>
            <a:r>
              <a:rPr lang="en-US" b="1" i="1" dirty="0">
                <a:solidFill>
                  <a:srgbClr val="FF0000"/>
                </a:solidFill>
              </a:rPr>
              <a:t>Doesn’t work when a == b</a:t>
            </a:r>
          </a:p>
        </p:txBody>
      </p:sp>
      <p:pic>
        <p:nvPicPr>
          <p:cNvPr id="9218" name="Picture 2" descr="Fancy Winnie The Pooh' Memes Are Here To Brighten Your Day">
            <a:extLst>
              <a:ext uri="{FF2B5EF4-FFF2-40B4-BE49-F238E27FC236}">
                <a16:creationId xmlns:a16="http://schemas.microsoft.com/office/drawing/2014/main" id="{E938000F-D55A-BC4B-98D2-DDC007320E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85"/>
          <a:stretch/>
        </p:blipFill>
        <p:spPr bwMode="auto">
          <a:xfrm>
            <a:off x="7687733" y="58507"/>
            <a:ext cx="1366694" cy="136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3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6BD99B-C6D9-874B-B5C7-0223CE2027F1}"/>
              </a:ext>
            </a:extLst>
          </p:cNvPr>
          <p:cNvGrpSpPr/>
          <p:nvPr/>
        </p:nvGrpSpPr>
        <p:grpSpPr>
          <a:xfrm>
            <a:off x="6193740" y="171120"/>
            <a:ext cx="2912593" cy="1470989"/>
            <a:chOff x="6278406" y="61053"/>
            <a:chExt cx="2912593" cy="1470989"/>
          </a:xfrm>
        </p:grpSpPr>
        <p:sp>
          <p:nvSpPr>
            <p:cNvPr id="5" name="Rounded Rectangle 4">
              <a:extLst>
                <a:ext uri="{FF2B5EF4-FFF2-40B4-BE49-F238E27FC236}">
                  <a16:creationId xmlns:a16="http://schemas.microsoft.com/office/drawing/2014/main" id="{5782E56C-8E9E-7742-A0D4-DFDAF488A95C}"/>
                </a:ext>
              </a:extLst>
            </p:cNvPr>
            <p:cNvSpPr/>
            <p:nvPr/>
          </p:nvSpPr>
          <p:spPr>
            <a:xfrm>
              <a:off x="6278406" y="61053"/>
              <a:ext cx="2827867" cy="1470989"/>
            </a:xfrm>
            <a:prstGeom prst="roundRect">
              <a:avLst/>
            </a:prstGeom>
            <a:solidFill>
              <a:schemeClr val="bg2"/>
            </a:solidFill>
            <a:ln w="15875">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920749-A2F6-7D46-A8A4-5A2888486602}"/>
                </a:ext>
              </a:extLst>
            </p:cNvPr>
            <p:cNvSpPr txBox="1"/>
            <p:nvPr/>
          </p:nvSpPr>
          <p:spPr>
            <a:xfrm>
              <a:off x="6318290" y="137678"/>
              <a:ext cx="1905715" cy="400110"/>
            </a:xfrm>
            <a:prstGeom prst="rect">
              <a:avLst/>
            </a:prstGeom>
            <a:noFill/>
          </p:spPr>
          <p:txBody>
            <a:bodyPr wrap="none" rtlCol="0">
              <a:spAutoFit/>
            </a:bodyPr>
            <a:lstStyle/>
            <a:p>
              <a:r>
                <a:rPr lang="en-US" altLang="zh-CN" sz="2000" dirty="0">
                  <a:solidFill>
                    <a:srgbClr val="00B050"/>
                  </a:solidFill>
                </a:rPr>
                <a:t>First,</a:t>
              </a:r>
              <a:r>
                <a:rPr lang="zh-CN" altLang="en-US" sz="2000" dirty="0">
                  <a:solidFill>
                    <a:srgbClr val="00B050"/>
                  </a:solidFill>
                </a:rPr>
                <a:t> </a:t>
              </a:r>
              <a:r>
                <a:rPr lang="en-US" altLang="zh-CN" sz="2000" dirty="0">
                  <a:solidFill>
                    <a:srgbClr val="00B050"/>
                  </a:solidFill>
                </a:rPr>
                <a:t>write</a:t>
              </a:r>
              <a:r>
                <a:rPr lang="zh-CN" altLang="en-US" sz="2000" dirty="0">
                  <a:solidFill>
                    <a:srgbClr val="00B050"/>
                  </a:solidFill>
                </a:rPr>
                <a:t> </a:t>
              </a:r>
              <a:r>
                <a:rPr lang="en-US" altLang="zh-CN" sz="2000" dirty="0">
                  <a:solidFill>
                    <a:srgbClr val="00B050"/>
                  </a:solidFill>
                </a:rPr>
                <a:t>Tests</a:t>
              </a:r>
              <a:endParaRPr lang="en-US" sz="2000" dirty="0">
                <a:solidFill>
                  <a:srgbClr val="00B050"/>
                </a:solidFill>
              </a:endParaRPr>
            </a:p>
          </p:txBody>
        </p:sp>
        <p:sp>
          <p:nvSpPr>
            <p:cNvPr id="8" name="TextBox 7">
              <a:extLst>
                <a:ext uri="{FF2B5EF4-FFF2-40B4-BE49-F238E27FC236}">
                  <a16:creationId xmlns:a16="http://schemas.microsoft.com/office/drawing/2014/main" id="{79EE4B89-B6CC-D644-9882-4B22C50FFA44}"/>
                </a:ext>
              </a:extLst>
            </p:cNvPr>
            <p:cNvSpPr txBox="1"/>
            <p:nvPr/>
          </p:nvSpPr>
          <p:spPr>
            <a:xfrm>
              <a:off x="6318290" y="596493"/>
              <a:ext cx="2872709" cy="400110"/>
            </a:xfrm>
            <a:prstGeom prst="rect">
              <a:avLst/>
            </a:prstGeom>
            <a:noFill/>
          </p:spPr>
          <p:txBody>
            <a:bodyPr wrap="none" rtlCol="0">
              <a:spAutoFit/>
            </a:bodyPr>
            <a:lstStyle/>
            <a:p>
              <a:r>
                <a:rPr lang="en-US" altLang="zh-CN" sz="2000" dirty="0">
                  <a:solidFill>
                    <a:srgbClr val="00B050"/>
                  </a:solidFill>
                </a:rPr>
                <a:t>Then,</a:t>
              </a:r>
              <a:r>
                <a:rPr lang="zh-CN" altLang="en-US" sz="2000" dirty="0">
                  <a:solidFill>
                    <a:srgbClr val="00B050"/>
                  </a:solidFill>
                </a:rPr>
                <a:t> </a:t>
              </a:r>
              <a:r>
                <a:rPr lang="en-US" altLang="zh-CN" sz="2000" dirty="0">
                  <a:solidFill>
                    <a:srgbClr val="00B050"/>
                  </a:solidFill>
                </a:rPr>
                <a:t>implement</a:t>
              </a:r>
              <a:r>
                <a:rPr lang="zh-CN" altLang="en-US" sz="2000" dirty="0">
                  <a:solidFill>
                    <a:srgbClr val="00B050"/>
                  </a:solidFill>
                </a:rPr>
                <a:t> </a:t>
              </a:r>
              <a:r>
                <a:rPr lang="en-US" altLang="zh-CN" sz="2000" dirty="0">
                  <a:solidFill>
                    <a:srgbClr val="00B050"/>
                  </a:solidFill>
                </a:rPr>
                <a:t>Feature</a:t>
              </a:r>
              <a:endParaRPr lang="en-US" sz="2000" dirty="0">
                <a:solidFill>
                  <a:srgbClr val="00B050"/>
                </a:solidFill>
              </a:endParaRPr>
            </a:p>
          </p:txBody>
        </p:sp>
        <p:sp>
          <p:nvSpPr>
            <p:cNvPr id="9" name="TextBox 8">
              <a:extLst>
                <a:ext uri="{FF2B5EF4-FFF2-40B4-BE49-F238E27FC236}">
                  <a16:creationId xmlns:a16="http://schemas.microsoft.com/office/drawing/2014/main" id="{12F4B13E-4141-C64A-9030-7CD16F08C5A8}"/>
                </a:ext>
              </a:extLst>
            </p:cNvPr>
            <p:cNvSpPr txBox="1"/>
            <p:nvPr/>
          </p:nvSpPr>
          <p:spPr>
            <a:xfrm>
              <a:off x="6318290" y="1055307"/>
              <a:ext cx="2133789" cy="400110"/>
            </a:xfrm>
            <a:prstGeom prst="rect">
              <a:avLst/>
            </a:prstGeom>
            <a:noFill/>
          </p:spPr>
          <p:txBody>
            <a:bodyPr wrap="none" rtlCol="0">
              <a:spAutoFit/>
            </a:bodyPr>
            <a:lstStyle/>
            <a:p>
              <a:r>
                <a:rPr lang="en-US" altLang="zh-CN" sz="2000" b="1" dirty="0">
                  <a:solidFill>
                    <a:srgbClr val="FF9300"/>
                  </a:solidFill>
                </a:rPr>
                <a:t>And</a:t>
              </a:r>
              <a:r>
                <a:rPr lang="zh-CN" altLang="en-US" sz="2000" b="1" dirty="0">
                  <a:solidFill>
                    <a:srgbClr val="FF9300"/>
                  </a:solidFill>
                </a:rPr>
                <a:t> </a:t>
              </a:r>
              <a:r>
                <a:rPr lang="en-US" altLang="zh-CN" sz="2000" b="1" dirty="0">
                  <a:solidFill>
                    <a:srgbClr val="FF9300"/>
                  </a:solidFill>
                </a:rPr>
                <a:t>then,</a:t>
              </a:r>
              <a:r>
                <a:rPr lang="zh-CN" altLang="en-US" sz="2000" b="1" dirty="0">
                  <a:solidFill>
                    <a:srgbClr val="FF9300"/>
                  </a:solidFill>
                </a:rPr>
                <a:t> </a:t>
              </a:r>
              <a:r>
                <a:rPr lang="en-US" altLang="zh-CN" sz="2000" b="1" dirty="0">
                  <a:solidFill>
                    <a:srgbClr val="FF9300"/>
                  </a:solidFill>
                </a:rPr>
                <a:t>refactor</a:t>
              </a:r>
              <a:endParaRPr lang="en-US" sz="2000" b="1" dirty="0">
                <a:solidFill>
                  <a:srgbClr val="FF9300"/>
                </a:solidFill>
              </a:endParaRPr>
            </a:p>
          </p:txBody>
        </p:sp>
      </p:grpSp>
      <p:pic>
        <p:nvPicPr>
          <p:cNvPr id="2" name="Picture 1">
            <a:extLst>
              <a:ext uri="{FF2B5EF4-FFF2-40B4-BE49-F238E27FC236}">
                <a16:creationId xmlns:a16="http://schemas.microsoft.com/office/drawing/2014/main" id="{D9E4887B-A841-9B4B-B4A1-1CE37FD7F6C3}"/>
              </a:ext>
            </a:extLst>
          </p:cNvPr>
          <p:cNvPicPr>
            <a:picLocks noChangeAspect="1"/>
          </p:cNvPicPr>
          <p:nvPr/>
        </p:nvPicPr>
        <p:blipFill>
          <a:blip r:embed="rId2"/>
          <a:stretch>
            <a:fillRect/>
          </a:stretch>
        </p:blipFill>
        <p:spPr>
          <a:xfrm>
            <a:off x="397933" y="1820332"/>
            <a:ext cx="5541706" cy="4360335"/>
          </a:xfrm>
          <a:prstGeom prst="rect">
            <a:avLst/>
          </a:prstGeom>
        </p:spPr>
      </p:pic>
      <p:sp>
        <p:nvSpPr>
          <p:cNvPr id="6" name="TextBox 5">
            <a:extLst>
              <a:ext uri="{FF2B5EF4-FFF2-40B4-BE49-F238E27FC236}">
                <a16:creationId xmlns:a16="http://schemas.microsoft.com/office/drawing/2014/main" id="{AC3732B1-2331-3C4E-AB68-1C531C69407A}"/>
              </a:ext>
            </a:extLst>
          </p:cNvPr>
          <p:cNvSpPr txBox="1"/>
          <p:nvPr/>
        </p:nvSpPr>
        <p:spPr>
          <a:xfrm>
            <a:off x="5343091" y="5954236"/>
            <a:ext cx="1843390" cy="523220"/>
          </a:xfrm>
          <a:prstGeom prst="rect">
            <a:avLst/>
          </a:prstGeom>
          <a:solidFill>
            <a:srgbClr val="92D050"/>
          </a:solidFill>
        </p:spPr>
        <p:txBody>
          <a:bodyPr wrap="none" rtlCol="0">
            <a:spAutoFit/>
          </a:bodyPr>
          <a:lstStyle/>
          <a:p>
            <a:r>
              <a:rPr lang="en-US" altLang="zh-CN" sz="2800" dirty="0">
                <a:solidFill>
                  <a:srgbClr val="000000"/>
                </a:solidFill>
              </a:rPr>
              <a:t>Test</a:t>
            </a:r>
            <a:r>
              <a:rPr lang="zh-CN" altLang="en-US" sz="2800" dirty="0">
                <a:solidFill>
                  <a:srgbClr val="000000"/>
                </a:solidFill>
              </a:rPr>
              <a:t> </a:t>
            </a:r>
            <a:r>
              <a:rPr lang="en-US" altLang="zh-CN" sz="2800" dirty="0">
                <a:solidFill>
                  <a:srgbClr val="000000"/>
                </a:solidFill>
              </a:rPr>
              <a:t>Passed</a:t>
            </a:r>
            <a:endParaRPr lang="en-US" sz="2800" dirty="0">
              <a:solidFill>
                <a:srgbClr val="000000"/>
              </a:solidFill>
            </a:endParaRPr>
          </a:p>
        </p:txBody>
      </p:sp>
    </p:spTree>
    <p:extLst>
      <p:ext uri="{BB962C8B-B14F-4D97-AF65-F5344CB8AC3E}">
        <p14:creationId xmlns:p14="http://schemas.microsoft.com/office/powerpoint/2010/main" val="269594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2DEA8B-22E2-9346-B145-435DEACC5137}"/>
              </a:ext>
            </a:extLst>
          </p:cNvPr>
          <p:cNvPicPr>
            <a:picLocks noChangeAspect="1"/>
          </p:cNvPicPr>
          <p:nvPr/>
        </p:nvPicPr>
        <p:blipFill>
          <a:blip r:embed="rId2"/>
          <a:stretch>
            <a:fillRect/>
          </a:stretch>
        </p:blipFill>
        <p:spPr>
          <a:xfrm>
            <a:off x="5677271" y="4504888"/>
            <a:ext cx="1247723" cy="1378299"/>
          </a:xfrm>
          <a:prstGeom prst="rect">
            <a:avLst/>
          </a:prstGeom>
        </p:spPr>
      </p:pic>
      <p:pic>
        <p:nvPicPr>
          <p:cNvPr id="5" name="Picture 4">
            <a:extLst>
              <a:ext uri="{FF2B5EF4-FFF2-40B4-BE49-F238E27FC236}">
                <a16:creationId xmlns:a16="http://schemas.microsoft.com/office/drawing/2014/main" id="{50A1C8E4-D810-2B4A-9893-19386009AF60}"/>
              </a:ext>
            </a:extLst>
          </p:cNvPr>
          <p:cNvPicPr>
            <a:picLocks noChangeAspect="1"/>
          </p:cNvPicPr>
          <p:nvPr/>
        </p:nvPicPr>
        <p:blipFill>
          <a:blip r:embed="rId3"/>
          <a:stretch>
            <a:fillRect/>
          </a:stretch>
        </p:blipFill>
        <p:spPr>
          <a:xfrm>
            <a:off x="7068376" y="4508886"/>
            <a:ext cx="750164" cy="1374301"/>
          </a:xfrm>
          <a:prstGeom prst="rect">
            <a:avLst/>
          </a:prstGeom>
        </p:spPr>
      </p:pic>
      <p:sp>
        <p:nvSpPr>
          <p:cNvPr id="2" name="TextBox 1">
            <a:extLst>
              <a:ext uri="{FF2B5EF4-FFF2-40B4-BE49-F238E27FC236}">
                <a16:creationId xmlns:a16="http://schemas.microsoft.com/office/drawing/2014/main" id="{06830982-3315-134C-A57C-AF1AFE134206}"/>
              </a:ext>
            </a:extLst>
          </p:cNvPr>
          <p:cNvSpPr txBox="1"/>
          <p:nvPr/>
        </p:nvSpPr>
        <p:spPr>
          <a:xfrm>
            <a:off x="1778465" y="2969703"/>
            <a:ext cx="6343403" cy="523220"/>
          </a:xfrm>
          <a:prstGeom prst="rect">
            <a:avLst/>
          </a:prstGeom>
          <a:noFill/>
        </p:spPr>
        <p:txBody>
          <a:bodyPr wrap="none" rtlCol="0">
            <a:spAutoFit/>
          </a:bodyPr>
          <a:lstStyle/>
          <a:p>
            <a:r>
              <a:rPr lang="en-US" sz="2800" dirty="0">
                <a:latin typeface="Aharoni" panose="02010803020104030203" pitchFamily="2" charset="-79"/>
                <a:cs typeface="Aharoni" panose="02010803020104030203" pitchFamily="2" charset="-79"/>
              </a:rPr>
              <a:t>Object Orient Programming  Review</a:t>
            </a:r>
          </a:p>
        </p:txBody>
      </p:sp>
    </p:spTree>
    <p:extLst>
      <p:ext uri="{BB962C8B-B14F-4D97-AF65-F5344CB8AC3E}">
        <p14:creationId xmlns:p14="http://schemas.microsoft.com/office/powerpoint/2010/main" val="2400921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38E077-D12D-C74A-BBAA-DCD13F228D16}"/>
              </a:ext>
            </a:extLst>
          </p:cNvPr>
          <p:cNvSpPr>
            <a:spLocks noGrp="1"/>
          </p:cNvSpPr>
          <p:nvPr>
            <p:ph type="title"/>
          </p:nvPr>
        </p:nvSpPr>
        <p:spPr/>
        <p:txBody>
          <a:bodyPr/>
          <a:lstStyle/>
          <a:p>
            <a:r>
              <a:rPr lang="en-US" dirty="0"/>
              <a:t>Class vs Object vs Instance vs Reference</a:t>
            </a:r>
          </a:p>
        </p:txBody>
      </p:sp>
      <p:pic>
        <p:nvPicPr>
          <p:cNvPr id="5" name="Picture 4">
            <a:extLst>
              <a:ext uri="{FF2B5EF4-FFF2-40B4-BE49-F238E27FC236}">
                <a16:creationId xmlns:a16="http://schemas.microsoft.com/office/drawing/2014/main" id="{01CD3995-8B63-A14D-A0ED-7A22719A54DE}"/>
              </a:ext>
            </a:extLst>
          </p:cNvPr>
          <p:cNvPicPr>
            <a:picLocks noChangeAspect="1"/>
          </p:cNvPicPr>
          <p:nvPr/>
        </p:nvPicPr>
        <p:blipFill>
          <a:blip r:embed="rId2"/>
          <a:stretch>
            <a:fillRect/>
          </a:stretch>
        </p:blipFill>
        <p:spPr>
          <a:xfrm>
            <a:off x="2061896" y="3463752"/>
            <a:ext cx="3692951" cy="1799684"/>
          </a:xfrm>
          <a:prstGeom prst="rect">
            <a:avLst/>
          </a:prstGeom>
        </p:spPr>
      </p:pic>
      <p:sp>
        <p:nvSpPr>
          <p:cNvPr id="6" name="Rectangle 5">
            <a:extLst>
              <a:ext uri="{FF2B5EF4-FFF2-40B4-BE49-F238E27FC236}">
                <a16:creationId xmlns:a16="http://schemas.microsoft.com/office/drawing/2014/main" id="{1BECDF56-31DF-4B4D-931C-17549F186A8C}"/>
              </a:ext>
            </a:extLst>
          </p:cNvPr>
          <p:cNvSpPr/>
          <p:nvPr/>
        </p:nvSpPr>
        <p:spPr>
          <a:xfrm>
            <a:off x="747818" y="1631292"/>
            <a:ext cx="6321105" cy="954107"/>
          </a:xfrm>
          <a:prstGeom prst="rect">
            <a:avLst/>
          </a:prstGeom>
        </p:spPr>
        <p:txBody>
          <a:bodyPr wrap="square">
            <a:spAutoFit/>
          </a:bodyPr>
          <a:lstStyle/>
          <a:p>
            <a:r>
              <a:rPr lang="en-US" sz="1400" dirty="0">
                <a:solidFill>
                  <a:srgbClr val="0070C0"/>
                </a:solidFill>
                <a:latin typeface="Arial" panose="020B0604020202020204" pitchFamily="34" charset="0"/>
              </a:rPr>
              <a:t>A </a:t>
            </a:r>
            <a:r>
              <a:rPr lang="en-US" sz="1400" b="1" dirty="0">
                <a:solidFill>
                  <a:srgbClr val="0070C0"/>
                </a:solidFill>
                <a:latin typeface="Arial" panose="020B0604020202020204" pitchFamily="34" charset="0"/>
              </a:rPr>
              <a:t>mobile phone</a:t>
            </a:r>
            <a:r>
              <a:rPr lang="en-US" sz="1400" dirty="0">
                <a:solidFill>
                  <a:srgbClr val="0070C0"/>
                </a:solidFill>
                <a:latin typeface="Arial" panose="020B0604020202020204" pitchFamily="34" charset="0"/>
              </a:rPr>
              <a:t>, </a:t>
            </a:r>
            <a:r>
              <a:rPr lang="en-US" sz="1400" b="1" dirty="0">
                <a:solidFill>
                  <a:srgbClr val="0070C0"/>
                </a:solidFill>
                <a:latin typeface="Arial" panose="020B0604020202020204" pitchFamily="34" charset="0"/>
              </a:rPr>
              <a:t>cell phone</a:t>
            </a:r>
            <a:r>
              <a:rPr lang="en-US" sz="1400" dirty="0">
                <a:solidFill>
                  <a:srgbClr val="0070C0"/>
                </a:solidFill>
                <a:latin typeface="Arial" panose="020B0604020202020204" pitchFamily="34" charset="0"/>
              </a:rPr>
              <a:t>, </a:t>
            </a:r>
            <a:r>
              <a:rPr lang="en-US" sz="1400" b="1" dirty="0">
                <a:solidFill>
                  <a:srgbClr val="0070C0"/>
                </a:solidFill>
                <a:latin typeface="Arial" panose="020B0604020202020204" pitchFamily="34" charset="0"/>
              </a:rPr>
              <a:t>cellphone</a:t>
            </a:r>
            <a:r>
              <a:rPr lang="en-US" sz="1400" dirty="0">
                <a:solidFill>
                  <a:srgbClr val="0070C0"/>
                </a:solidFill>
                <a:latin typeface="Arial" panose="020B0604020202020204" pitchFamily="34" charset="0"/>
              </a:rPr>
              <a:t>, or </a:t>
            </a:r>
            <a:r>
              <a:rPr lang="en-US" sz="1400" b="1" dirty="0">
                <a:solidFill>
                  <a:srgbClr val="0070C0"/>
                </a:solidFill>
                <a:latin typeface="Arial" panose="020B0604020202020204" pitchFamily="34" charset="0"/>
              </a:rPr>
              <a:t>hand phone</a:t>
            </a:r>
            <a:r>
              <a:rPr lang="en-US" sz="1400" dirty="0">
                <a:solidFill>
                  <a:srgbClr val="0070C0"/>
                </a:solidFill>
                <a:latin typeface="Arial" panose="020B0604020202020204" pitchFamily="34" charset="0"/>
              </a:rPr>
              <a:t>, sometimes shortened to simply </a:t>
            </a:r>
            <a:r>
              <a:rPr lang="en-US" sz="1400" b="1" dirty="0">
                <a:solidFill>
                  <a:srgbClr val="0070C0"/>
                </a:solidFill>
                <a:latin typeface="Arial" panose="020B0604020202020204" pitchFamily="34" charset="0"/>
              </a:rPr>
              <a:t>mobile</a:t>
            </a:r>
            <a:r>
              <a:rPr lang="en-US" sz="1400" dirty="0">
                <a:solidFill>
                  <a:srgbClr val="0070C0"/>
                </a:solidFill>
                <a:latin typeface="Arial" panose="020B0604020202020204" pitchFamily="34" charset="0"/>
              </a:rPr>
              <a:t>, </a:t>
            </a:r>
            <a:r>
              <a:rPr lang="en-US" sz="1400" b="1" dirty="0">
                <a:solidFill>
                  <a:srgbClr val="0070C0"/>
                </a:solidFill>
                <a:latin typeface="Arial" panose="020B0604020202020204" pitchFamily="34" charset="0"/>
              </a:rPr>
              <a:t>cell</a:t>
            </a:r>
            <a:r>
              <a:rPr lang="en-US" sz="1400" dirty="0">
                <a:solidFill>
                  <a:srgbClr val="0070C0"/>
                </a:solidFill>
                <a:latin typeface="Arial" panose="020B0604020202020204" pitchFamily="34" charset="0"/>
              </a:rPr>
              <a:t> or just </a:t>
            </a:r>
            <a:r>
              <a:rPr lang="en-US" sz="1400" b="1" dirty="0">
                <a:solidFill>
                  <a:srgbClr val="0070C0"/>
                </a:solidFill>
                <a:latin typeface="Arial" panose="020B0604020202020204" pitchFamily="34" charset="0"/>
              </a:rPr>
              <a:t>phone</a:t>
            </a:r>
            <a:r>
              <a:rPr lang="en-US" sz="1400" dirty="0">
                <a:solidFill>
                  <a:srgbClr val="0070C0"/>
                </a:solidFill>
                <a:latin typeface="Arial" panose="020B0604020202020204" pitchFamily="34" charset="0"/>
              </a:rPr>
              <a:t>, is a portable telephone that can make and receive calls over a radio frequency link while the user is moving within a telephone service area.  ---</a:t>
            </a:r>
            <a:r>
              <a:rPr lang="en-US" sz="1400" dirty="0" err="1">
                <a:solidFill>
                  <a:srgbClr val="0070C0"/>
                </a:solidFill>
                <a:latin typeface="Arial" panose="020B0604020202020204" pitchFamily="34" charset="0"/>
              </a:rPr>
              <a:t>wikipedia</a:t>
            </a:r>
            <a:r>
              <a:rPr lang="en-US" sz="1400" dirty="0">
                <a:solidFill>
                  <a:srgbClr val="0070C0"/>
                </a:solidFill>
                <a:latin typeface="Arial" panose="020B0604020202020204" pitchFamily="34" charset="0"/>
              </a:rPr>
              <a:t> </a:t>
            </a:r>
            <a:endParaRPr lang="en-US" sz="1400" dirty="0">
              <a:solidFill>
                <a:srgbClr val="0070C0"/>
              </a:solidFill>
            </a:endParaRPr>
          </a:p>
        </p:txBody>
      </p:sp>
      <p:sp>
        <p:nvSpPr>
          <p:cNvPr id="7" name="TextBox 6">
            <a:extLst>
              <a:ext uri="{FF2B5EF4-FFF2-40B4-BE49-F238E27FC236}">
                <a16:creationId xmlns:a16="http://schemas.microsoft.com/office/drawing/2014/main" id="{D55CB570-BC8D-E64E-8A02-C65A4FD2AC3D}"/>
              </a:ext>
            </a:extLst>
          </p:cNvPr>
          <p:cNvSpPr txBox="1"/>
          <p:nvPr/>
        </p:nvSpPr>
        <p:spPr>
          <a:xfrm>
            <a:off x="2199556" y="2062179"/>
            <a:ext cx="2271776" cy="523220"/>
          </a:xfrm>
          <a:prstGeom prst="rect">
            <a:avLst/>
          </a:prstGeom>
          <a:noFill/>
        </p:spPr>
        <p:txBody>
          <a:bodyPr wrap="none" rtlCol="0">
            <a:spAutoFit/>
          </a:bodyPr>
          <a:lstStyle/>
          <a:p>
            <a:r>
              <a:rPr lang="en-US" sz="2800" b="1" dirty="0">
                <a:solidFill>
                  <a:srgbClr val="0070C0"/>
                </a:solidFill>
              </a:rPr>
              <a:t>Mobile Phone</a:t>
            </a:r>
          </a:p>
        </p:txBody>
      </p:sp>
      <p:sp>
        <p:nvSpPr>
          <p:cNvPr id="8" name="TextBox 7">
            <a:extLst>
              <a:ext uri="{FF2B5EF4-FFF2-40B4-BE49-F238E27FC236}">
                <a16:creationId xmlns:a16="http://schemas.microsoft.com/office/drawing/2014/main" id="{2AA58CAC-1B6C-4048-AB5A-0A677335BA5D}"/>
              </a:ext>
            </a:extLst>
          </p:cNvPr>
          <p:cNvSpPr txBox="1"/>
          <p:nvPr/>
        </p:nvSpPr>
        <p:spPr>
          <a:xfrm>
            <a:off x="5145652" y="5843875"/>
            <a:ext cx="1021433" cy="646331"/>
          </a:xfrm>
          <a:prstGeom prst="rect">
            <a:avLst/>
          </a:prstGeom>
          <a:noFill/>
        </p:spPr>
        <p:txBody>
          <a:bodyPr wrap="none" rtlCol="0">
            <a:spAutoFit/>
          </a:bodyPr>
          <a:lstStyle/>
          <a:p>
            <a:r>
              <a:rPr lang="en-US" sz="3600" b="1" dirty="0">
                <a:solidFill>
                  <a:srgbClr val="C00000"/>
                </a:solidFill>
                <a:latin typeface="Bernard MT Condensed" panose="02050806060905020404" pitchFamily="18" charset="77"/>
              </a:rPr>
              <a:t>Class</a:t>
            </a:r>
          </a:p>
        </p:txBody>
      </p:sp>
      <p:pic>
        <p:nvPicPr>
          <p:cNvPr id="2" name="Picture 1">
            <a:extLst>
              <a:ext uri="{FF2B5EF4-FFF2-40B4-BE49-F238E27FC236}">
                <a16:creationId xmlns:a16="http://schemas.microsoft.com/office/drawing/2014/main" id="{C717C0E7-2E80-1041-ABD2-E6F672D9D19A}"/>
              </a:ext>
            </a:extLst>
          </p:cNvPr>
          <p:cNvPicPr>
            <a:picLocks noChangeAspect="1"/>
          </p:cNvPicPr>
          <p:nvPr/>
        </p:nvPicPr>
        <p:blipFill>
          <a:blip r:embed="rId3"/>
          <a:stretch>
            <a:fillRect/>
          </a:stretch>
        </p:blipFill>
        <p:spPr>
          <a:xfrm>
            <a:off x="495587" y="2750508"/>
            <a:ext cx="4540541" cy="4006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24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par>
                                <p:cTn id="12" presetID="1" presetClass="exit" presetSubtype="0" fill="hold" grpId="1" nodeType="with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3.88889E-6 1.48148E-6 L 0.34601 -0.00023 " pathEditMode="relative" rAng="0" ptsTypes="AA">
                                      <p:cBhvr>
                                        <p:cTn id="21" dur="1000" fill="hold"/>
                                        <p:tgtEl>
                                          <p:spTgt spid="5"/>
                                        </p:tgtEl>
                                        <p:attrNameLst>
                                          <p:attrName>ppt_x</p:attrName>
                                          <p:attrName>ppt_y</p:attrName>
                                        </p:attrNameLst>
                                      </p:cBhvr>
                                      <p:rCtr x="17014" y="-69"/>
                                    </p:animMotion>
                                  </p:childTnLst>
                                </p:cTn>
                              </p:par>
                              <p:par>
                                <p:cTn id="22" presetID="1" presetClass="entr" presetSubtype="0" fill="hold" nodeType="withEffect">
                                  <p:stCondLst>
                                    <p:cond delay="100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E2736F-12F5-A949-93F7-2DA863AB44BA}"/>
              </a:ext>
            </a:extLst>
          </p:cNvPr>
          <p:cNvPicPr>
            <a:picLocks noChangeAspect="1"/>
          </p:cNvPicPr>
          <p:nvPr/>
        </p:nvPicPr>
        <p:blipFill>
          <a:blip r:embed="rId2"/>
          <a:stretch>
            <a:fillRect/>
          </a:stretch>
        </p:blipFill>
        <p:spPr>
          <a:xfrm>
            <a:off x="553673" y="1640695"/>
            <a:ext cx="4015387" cy="3666223"/>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8238E077-D12D-C74A-BBAA-DCD13F228D16}"/>
              </a:ext>
            </a:extLst>
          </p:cNvPr>
          <p:cNvSpPr>
            <a:spLocks noGrp="1"/>
          </p:cNvSpPr>
          <p:nvPr>
            <p:ph type="title"/>
          </p:nvPr>
        </p:nvSpPr>
        <p:spPr/>
        <p:txBody>
          <a:bodyPr/>
          <a:lstStyle/>
          <a:p>
            <a:r>
              <a:rPr lang="en-US" sz="3200" dirty="0"/>
              <a:t>Class vs Object vs Instance vs Reference</a:t>
            </a:r>
          </a:p>
        </p:txBody>
      </p:sp>
      <p:sp>
        <p:nvSpPr>
          <p:cNvPr id="8" name="TextBox 7">
            <a:extLst>
              <a:ext uri="{FF2B5EF4-FFF2-40B4-BE49-F238E27FC236}">
                <a16:creationId xmlns:a16="http://schemas.microsoft.com/office/drawing/2014/main" id="{2AA58CAC-1B6C-4048-AB5A-0A677335BA5D}"/>
              </a:ext>
            </a:extLst>
          </p:cNvPr>
          <p:cNvSpPr txBox="1"/>
          <p:nvPr/>
        </p:nvSpPr>
        <p:spPr>
          <a:xfrm>
            <a:off x="431039" y="5600594"/>
            <a:ext cx="2997937" cy="646331"/>
          </a:xfrm>
          <a:prstGeom prst="rect">
            <a:avLst/>
          </a:prstGeom>
          <a:noFill/>
        </p:spPr>
        <p:txBody>
          <a:bodyPr wrap="none" rtlCol="0">
            <a:spAutoFit/>
          </a:bodyPr>
          <a:lstStyle/>
          <a:p>
            <a:r>
              <a:rPr lang="en-US" sz="3600" b="1" dirty="0">
                <a:solidFill>
                  <a:srgbClr val="C00000"/>
                </a:solidFill>
                <a:latin typeface="Bernard MT Condensed" panose="02050806060905020404" pitchFamily="18" charset="77"/>
              </a:rPr>
              <a:t>Object/Instance</a:t>
            </a:r>
          </a:p>
        </p:txBody>
      </p:sp>
      <p:grpSp>
        <p:nvGrpSpPr>
          <p:cNvPr id="21" name="Group 20">
            <a:extLst>
              <a:ext uri="{FF2B5EF4-FFF2-40B4-BE49-F238E27FC236}">
                <a16:creationId xmlns:a16="http://schemas.microsoft.com/office/drawing/2014/main" id="{9618F11E-528B-AF45-A52A-53CC4BFF9261}"/>
              </a:ext>
            </a:extLst>
          </p:cNvPr>
          <p:cNvGrpSpPr/>
          <p:nvPr/>
        </p:nvGrpSpPr>
        <p:grpSpPr>
          <a:xfrm>
            <a:off x="7042395" y="2011452"/>
            <a:ext cx="1291905" cy="3200405"/>
            <a:chOff x="6727970" y="2013357"/>
            <a:chExt cx="1786855" cy="3200405"/>
          </a:xfrm>
        </p:grpSpPr>
        <p:sp>
          <p:nvSpPr>
            <p:cNvPr id="9" name="Rounded Rectangle 8">
              <a:extLst>
                <a:ext uri="{FF2B5EF4-FFF2-40B4-BE49-F238E27FC236}">
                  <a16:creationId xmlns:a16="http://schemas.microsoft.com/office/drawing/2014/main" id="{E64DB9B7-1EE4-744A-AB38-6B1C3A61500B}"/>
                </a:ext>
              </a:extLst>
            </p:cNvPr>
            <p:cNvSpPr/>
            <p:nvPr/>
          </p:nvSpPr>
          <p:spPr>
            <a:xfrm>
              <a:off x="6727970" y="2013357"/>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F5A6E4F-4E82-3C44-9AC8-E66DF3D79346}"/>
                </a:ext>
              </a:extLst>
            </p:cNvPr>
            <p:cNvSpPr/>
            <p:nvPr/>
          </p:nvSpPr>
          <p:spPr>
            <a:xfrm>
              <a:off x="6727970" y="2281805"/>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F7C5DB8B-E36E-DE4A-9FCB-E0C9E927F341}"/>
                </a:ext>
              </a:extLst>
            </p:cNvPr>
            <p:cNvSpPr/>
            <p:nvPr/>
          </p:nvSpPr>
          <p:spPr>
            <a:xfrm>
              <a:off x="6727970" y="2550253"/>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B974656B-B75A-F444-973F-CE70D77434F1}"/>
                </a:ext>
              </a:extLst>
            </p:cNvPr>
            <p:cNvSpPr/>
            <p:nvPr/>
          </p:nvSpPr>
          <p:spPr>
            <a:xfrm>
              <a:off x="6727970" y="2818701"/>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7B53160F-8598-2742-848F-3D6F8D1ECB80}"/>
                </a:ext>
              </a:extLst>
            </p:cNvPr>
            <p:cNvSpPr/>
            <p:nvPr/>
          </p:nvSpPr>
          <p:spPr>
            <a:xfrm>
              <a:off x="6727970" y="3087149"/>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5968C7B-C3DC-2C41-9DA1-816596556B02}"/>
                </a:ext>
              </a:extLst>
            </p:cNvPr>
            <p:cNvSpPr/>
            <p:nvPr/>
          </p:nvSpPr>
          <p:spPr>
            <a:xfrm>
              <a:off x="6727970" y="3355597"/>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3CEB2E72-A841-574F-9A11-D9732973B38D}"/>
                </a:ext>
              </a:extLst>
            </p:cNvPr>
            <p:cNvSpPr/>
            <p:nvPr/>
          </p:nvSpPr>
          <p:spPr>
            <a:xfrm>
              <a:off x="6727970" y="3624045"/>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9D8B7AC5-345E-F44A-86AE-1063DF40A22C}"/>
                </a:ext>
              </a:extLst>
            </p:cNvPr>
            <p:cNvSpPr/>
            <p:nvPr/>
          </p:nvSpPr>
          <p:spPr>
            <a:xfrm>
              <a:off x="6727970" y="3892493"/>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9C643333-D4E7-E842-8030-A0FAF160BB6D}"/>
                </a:ext>
              </a:extLst>
            </p:cNvPr>
            <p:cNvSpPr/>
            <p:nvPr/>
          </p:nvSpPr>
          <p:spPr>
            <a:xfrm>
              <a:off x="6727970" y="4139970"/>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CBD0F5B-BB26-EA4C-9BDF-A1A1232B8017}"/>
                </a:ext>
              </a:extLst>
            </p:cNvPr>
            <p:cNvSpPr/>
            <p:nvPr/>
          </p:nvSpPr>
          <p:spPr>
            <a:xfrm>
              <a:off x="6727970" y="4408418"/>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F3BBA5F8-8E9C-C94F-9F88-4E3980D556B4}"/>
                </a:ext>
              </a:extLst>
            </p:cNvPr>
            <p:cNvSpPr/>
            <p:nvPr/>
          </p:nvSpPr>
          <p:spPr>
            <a:xfrm>
              <a:off x="6727970" y="4676866"/>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2EEA23C6-648C-3145-9FA8-D72C0F6201E8}"/>
                </a:ext>
              </a:extLst>
            </p:cNvPr>
            <p:cNvSpPr/>
            <p:nvPr/>
          </p:nvSpPr>
          <p:spPr>
            <a:xfrm>
              <a:off x="6727970" y="4945314"/>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A1A82583-EB84-454A-B1C0-1F9692C6FCDF}"/>
              </a:ext>
            </a:extLst>
          </p:cNvPr>
          <p:cNvGrpSpPr/>
          <p:nvPr/>
        </p:nvGrpSpPr>
        <p:grpSpPr>
          <a:xfrm>
            <a:off x="6560404" y="2005449"/>
            <a:ext cx="481991" cy="3200405"/>
            <a:chOff x="6727970" y="2013357"/>
            <a:chExt cx="1786855" cy="3200405"/>
          </a:xfrm>
        </p:grpSpPr>
        <p:sp>
          <p:nvSpPr>
            <p:cNvPr id="25" name="Rounded Rectangle 24">
              <a:extLst>
                <a:ext uri="{FF2B5EF4-FFF2-40B4-BE49-F238E27FC236}">
                  <a16:creationId xmlns:a16="http://schemas.microsoft.com/office/drawing/2014/main" id="{7DB1FDFB-061F-4B43-B6F9-8A3A36230DB4}"/>
                </a:ext>
              </a:extLst>
            </p:cNvPr>
            <p:cNvSpPr/>
            <p:nvPr/>
          </p:nvSpPr>
          <p:spPr>
            <a:xfrm>
              <a:off x="6727970" y="2013357"/>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0</a:t>
              </a:r>
            </a:p>
          </p:txBody>
        </p:sp>
        <p:sp>
          <p:nvSpPr>
            <p:cNvPr id="26" name="Rounded Rectangle 25">
              <a:extLst>
                <a:ext uri="{FF2B5EF4-FFF2-40B4-BE49-F238E27FC236}">
                  <a16:creationId xmlns:a16="http://schemas.microsoft.com/office/drawing/2014/main" id="{8CA90301-F433-CE40-BA60-33CCD9D94894}"/>
                </a:ext>
              </a:extLst>
            </p:cNvPr>
            <p:cNvSpPr/>
            <p:nvPr/>
          </p:nvSpPr>
          <p:spPr>
            <a:xfrm>
              <a:off x="6727970" y="2281805"/>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1</a:t>
              </a:r>
            </a:p>
          </p:txBody>
        </p:sp>
        <p:sp>
          <p:nvSpPr>
            <p:cNvPr id="27" name="Rounded Rectangle 26">
              <a:extLst>
                <a:ext uri="{FF2B5EF4-FFF2-40B4-BE49-F238E27FC236}">
                  <a16:creationId xmlns:a16="http://schemas.microsoft.com/office/drawing/2014/main" id="{F5D609B6-7914-BA45-9BBE-45FFD178CC80}"/>
                </a:ext>
              </a:extLst>
            </p:cNvPr>
            <p:cNvSpPr/>
            <p:nvPr/>
          </p:nvSpPr>
          <p:spPr>
            <a:xfrm>
              <a:off x="6727970" y="2550253"/>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2</a:t>
              </a:r>
            </a:p>
          </p:txBody>
        </p:sp>
        <p:sp>
          <p:nvSpPr>
            <p:cNvPr id="28" name="Rounded Rectangle 27">
              <a:extLst>
                <a:ext uri="{FF2B5EF4-FFF2-40B4-BE49-F238E27FC236}">
                  <a16:creationId xmlns:a16="http://schemas.microsoft.com/office/drawing/2014/main" id="{EFD2CA79-83A7-2F4F-95B0-8A17B23E9225}"/>
                </a:ext>
              </a:extLst>
            </p:cNvPr>
            <p:cNvSpPr/>
            <p:nvPr/>
          </p:nvSpPr>
          <p:spPr>
            <a:xfrm>
              <a:off x="6727970" y="2818701"/>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3</a:t>
              </a:r>
            </a:p>
          </p:txBody>
        </p:sp>
        <p:sp>
          <p:nvSpPr>
            <p:cNvPr id="29" name="Rounded Rectangle 28">
              <a:extLst>
                <a:ext uri="{FF2B5EF4-FFF2-40B4-BE49-F238E27FC236}">
                  <a16:creationId xmlns:a16="http://schemas.microsoft.com/office/drawing/2014/main" id="{53B06C29-F171-1341-90F1-C3C65435C12A}"/>
                </a:ext>
              </a:extLst>
            </p:cNvPr>
            <p:cNvSpPr/>
            <p:nvPr/>
          </p:nvSpPr>
          <p:spPr>
            <a:xfrm>
              <a:off x="6727970" y="3087149"/>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4</a:t>
              </a:r>
            </a:p>
          </p:txBody>
        </p:sp>
        <p:sp>
          <p:nvSpPr>
            <p:cNvPr id="30" name="Rounded Rectangle 29">
              <a:extLst>
                <a:ext uri="{FF2B5EF4-FFF2-40B4-BE49-F238E27FC236}">
                  <a16:creationId xmlns:a16="http://schemas.microsoft.com/office/drawing/2014/main" id="{392D448A-E66B-514D-8314-670E51F01A4D}"/>
                </a:ext>
              </a:extLst>
            </p:cNvPr>
            <p:cNvSpPr/>
            <p:nvPr/>
          </p:nvSpPr>
          <p:spPr>
            <a:xfrm>
              <a:off x="6727970" y="3355597"/>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5</a:t>
              </a:r>
            </a:p>
          </p:txBody>
        </p:sp>
        <p:sp>
          <p:nvSpPr>
            <p:cNvPr id="31" name="Rounded Rectangle 30">
              <a:extLst>
                <a:ext uri="{FF2B5EF4-FFF2-40B4-BE49-F238E27FC236}">
                  <a16:creationId xmlns:a16="http://schemas.microsoft.com/office/drawing/2014/main" id="{98BCD59D-F7B2-A947-9D3E-74F974BF4D29}"/>
                </a:ext>
              </a:extLst>
            </p:cNvPr>
            <p:cNvSpPr/>
            <p:nvPr/>
          </p:nvSpPr>
          <p:spPr>
            <a:xfrm>
              <a:off x="6727970" y="3624045"/>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6</a:t>
              </a:r>
            </a:p>
          </p:txBody>
        </p:sp>
        <p:sp>
          <p:nvSpPr>
            <p:cNvPr id="32" name="Rounded Rectangle 31">
              <a:extLst>
                <a:ext uri="{FF2B5EF4-FFF2-40B4-BE49-F238E27FC236}">
                  <a16:creationId xmlns:a16="http://schemas.microsoft.com/office/drawing/2014/main" id="{C92E75CB-F01C-9943-8EFF-EA9132510EF8}"/>
                </a:ext>
              </a:extLst>
            </p:cNvPr>
            <p:cNvSpPr/>
            <p:nvPr/>
          </p:nvSpPr>
          <p:spPr>
            <a:xfrm>
              <a:off x="6727970" y="3892493"/>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7</a:t>
              </a:r>
            </a:p>
          </p:txBody>
        </p:sp>
        <p:sp>
          <p:nvSpPr>
            <p:cNvPr id="33" name="Rounded Rectangle 32">
              <a:extLst>
                <a:ext uri="{FF2B5EF4-FFF2-40B4-BE49-F238E27FC236}">
                  <a16:creationId xmlns:a16="http://schemas.microsoft.com/office/drawing/2014/main" id="{3E37B0B4-259B-0D4C-B409-2AD37E200589}"/>
                </a:ext>
              </a:extLst>
            </p:cNvPr>
            <p:cNvSpPr/>
            <p:nvPr/>
          </p:nvSpPr>
          <p:spPr>
            <a:xfrm>
              <a:off x="6727970" y="4139970"/>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8</a:t>
              </a:r>
            </a:p>
          </p:txBody>
        </p:sp>
        <p:sp>
          <p:nvSpPr>
            <p:cNvPr id="34" name="Rounded Rectangle 33">
              <a:extLst>
                <a:ext uri="{FF2B5EF4-FFF2-40B4-BE49-F238E27FC236}">
                  <a16:creationId xmlns:a16="http://schemas.microsoft.com/office/drawing/2014/main" id="{B4C916F0-3C44-264E-96C4-FC844D6F0170}"/>
                </a:ext>
              </a:extLst>
            </p:cNvPr>
            <p:cNvSpPr/>
            <p:nvPr/>
          </p:nvSpPr>
          <p:spPr>
            <a:xfrm>
              <a:off x="6727970" y="4408418"/>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9</a:t>
              </a:r>
            </a:p>
          </p:txBody>
        </p:sp>
        <p:sp>
          <p:nvSpPr>
            <p:cNvPr id="35" name="Rounded Rectangle 34">
              <a:extLst>
                <a:ext uri="{FF2B5EF4-FFF2-40B4-BE49-F238E27FC236}">
                  <a16:creationId xmlns:a16="http://schemas.microsoft.com/office/drawing/2014/main" id="{F352B6E2-5DA8-764E-A8D3-14A018C683E7}"/>
                </a:ext>
              </a:extLst>
            </p:cNvPr>
            <p:cNvSpPr/>
            <p:nvPr/>
          </p:nvSpPr>
          <p:spPr>
            <a:xfrm>
              <a:off x="6727970" y="4676866"/>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10</a:t>
              </a:r>
            </a:p>
          </p:txBody>
        </p:sp>
        <p:sp>
          <p:nvSpPr>
            <p:cNvPr id="36" name="Rounded Rectangle 35">
              <a:extLst>
                <a:ext uri="{FF2B5EF4-FFF2-40B4-BE49-F238E27FC236}">
                  <a16:creationId xmlns:a16="http://schemas.microsoft.com/office/drawing/2014/main" id="{C20FC1AF-8C3B-0649-B13F-ABF7F673EFC0}"/>
                </a:ext>
              </a:extLst>
            </p:cNvPr>
            <p:cNvSpPr/>
            <p:nvPr/>
          </p:nvSpPr>
          <p:spPr>
            <a:xfrm>
              <a:off x="6727970" y="4945314"/>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11</a:t>
              </a:r>
            </a:p>
          </p:txBody>
        </p:sp>
      </p:grpSp>
      <p:grpSp>
        <p:nvGrpSpPr>
          <p:cNvPr id="41" name="Group 40">
            <a:extLst>
              <a:ext uri="{FF2B5EF4-FFF2-40B4-BE49-F238E27FC236}">
                <a16:creationId xmlns:a16="http://schemas.microsoft.com/office/drawing/2014/main" id="{34D75BBB-1473-8C40-9E3D-5034A19525BC}"/>
              </a:ext>
            </a:extLst>
          </p:cNvPr>
          <p:cNvGrpSpPr/>
          <p:nvPr/>
        </p:nvGrpSpPr>
        <p:grpSpPr>
          <a:xfrm>
            <a:off x="7042395" y="2542345"/>
            <a:ext cx="1291905" cy="805344"/>
            <a:chOff x="5590303" y="2664986"/>
            <a:chExt cx="1291905" cy="805344"/>
          </a:xfrm>
        </p:grpSpPr>
        <p:sp>
          <p:nvSpPr>
            <p:cNvPr id="38" name="Rounded Rectangle 37">
              <a:extLst>
                <a:ext uri="{FF2B5EF4-FFF2-40B4-BE49-F238E27FC236}">
                  <a16:creationId xmlns:a16="http://schemas.microsoft.com/office/drawing/2014/main" id="{533CAA27-BFEE-9544-9D2C-9BA3B07236C8}"/>
                </a:ext>
              </a:extLst>
            </p:cNvPr>
            <p:cNvSpPr/>
            <p:nvPr/>
          </p:nvSpPr>
          <p:spPr>
            <a:xfrm>
              <a:off x="5590303" y="2664986"/>
              <a:ext cx="1291905" cy="268448"/>
            </a:xfrm>
            <a:prstGeom prst="roundRect">
              <a:avLst/>
            </a:prstGeom>
            <a:solidFill>
              <a:srgbClr val="00B0F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a:extLst>
                <a:ext uri="{FF2B5EF4-FFF2-40B4-BE49-F238E27FC236}">
                  <a16:creationId xmlns:a16="http://schemas.microsoft.com/office/drawing/2014/main" id="{9544CC54-CE3C-8C4C-ABA5-04F7BE614589}"/>
                </a:ext>
              </a:extLst>
            </p:cNvPr>
            <p:cNvSpPr/>
            <p:nvPr/>
          </p:nvSpPr>
          <p:spPr>
            <a:xfrm>
              <a:off x="5590303" y="2933434"/>
              <a:ext cx="1291905" cy="268448"/>
            </a:xfrm>
            <a:prstGeom prst="roundRect">
              <a:avLst/>
            </a:prstGeom>
            <a:solidFill>
              <a:srgbClr val="00B0F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a:extLst>
                <a:ext uri="{FF2B5EF4-FFF2-40B4-BE49-F238E27FC236}">
                  <a16:creationId xmlns:a16="http://schemas.microsoft.com/office/drawing/2014/main" id="{2615C63D-1E29-3842-B141-1014CD060EF0}"/>
                </a:ext>
              </a:extLst>
            </p:cNvPr>
            <p:cNvSpPr/>
            <p:nvPr/>
          </p:nvSpPr>
          <p:spPr>
            <a:xfrm>
              <a:off x="5590303" y="3201882"/>
              <a:ext cx="1291905" cy="268448"/>
            </a:xfrm>
            <a:prstGeom prst="roundRect">
              <a:avLst/>
            </a:prstGeom>
            <a:solidFill>
              <a:srgbClr val="00B0F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8" name="Rounded Rectangle 47">
            <a:extLst>
              <a:ext uri="{FF2B5EF4-FFF2-40B4-BE49-F238E27FC236}">
                <a16:creationId xmlns:a16="http://schemas.microsoft.com/office/drawing/2014/main" id="{5C90BF1C-19D8-6D46-8D00-10F3F30E4BB9}"/>
              </a:ext>
            </a:extLst>
          </p:cNvPr>
          <p:cNvSpPr/>
          <p:nvPr/>
        </p:nvSpPr>
        <p:spPr>
          <a:xfrm>
            <a:off x="7447352" y="1997965"/>
            <a:ext cx="481991"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70C0"/>
                </a:solidFill>
              </a:rPr>
              <a:t>2</a:t>
            </a:r>
          </a:p>
        </p:txBody>
      </p:sp>
      <p:cxnSp>
        <p:nvCxnSpPr>
          <p:cNvPr id="49" name="Curved Connector 48">
            <a:extLst>
              <a:ext uri="{FF2B5EF4-FFF2-40B4-BE49-F238E27FC236}">
                <a16:creationId xmlns:a16="http://schemas.microsoft.com/office/drawing/2014/main" id="{F5EE0E29-064C-E947-81D3-511D1AC1A04F}"/>
              </a:ext>
            </a:extLst>
          </p:cNvPr>
          <p:cNvCxnSpPr>
            <a:cxnSpLocks/>
            <a:stCxn id="48" idx="3"/>
            <a:endCxn id="38" idx="3"/>
          </p:cNvCxnSpPr>
          <p:nvPr/>
        </p:nvCxnSpPr>
        <p:spPr>
          <a:xfrm>
            <a:off x="7929343" y="2132189"/>
            <a:ext cx="404957" cy="544380"/>
          </a:xfrm>
          <a:prstGeom prst="curvedConnector3">
            <a:avLst>
              <a:gd name="adj1" fmla="val 156450"/>
            </a:avLst>
          </a:prstGeom>
          <a:noFill/>
          <a:ln w="28575">
            <a:solidFill>
              <a:srgbClr val="FF0000"/>
            </a:solidFill>
            <a:prstDash val="sysDash"/>
            <a:tailEnd type="stealth" w="lg" len="lg"/>
          </a:ln>
        </p:spPr>
        <p:style>
          <a:lnRef idx="1">
            <a:schemeClr val="accent1"/>
          </a:lnRef>
          <a:fillRef idx="3">
            <a:schemeClr val="accent1"/>
          </a:fillRef>
          <a:effectRef idx="2">
            <a:schemeClr val="accent1"/>
          </a:effectRef>
          <a:fontRef idx="minor">
            <a:schemeClr val="lt1"/>
          </a:fontRef>
        </p:style>
      </p:cxnSp>
      <p:sp>
        <p:nvSpPr>
          <p:cNvPr id="55" name="Rectangle 54">
            <a:extLst>
              <a:ext uri="{FF2B5EF4-FFF2-40B4-BE49-F238E27FC236}">
                <a16:creationId xmlns:a16="http://schemas.microsoft.com/office/drawing/2014/main" id="{8541EADD-A99E-D942-98D9-22131264F55B}"/>
              </a:ext>
            </a:extLst>
          </p:cNvPr>
          <p:cNvSpPr/>
          <p:nvPr/>
        </p:nvSpPr>
        <p:spPr>
          <a:xfrm>
            <a:off x="553672" y="1910991"/>
            <a:ext cx="2608977" cy="1360715"/>
          </a:xfrm>
          <a:prstGeom prst="rect">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Left Brace 68">
            <a:extLst>
              <a:ext uri="{FF2B5EF4-FFF2-40B4-BE49-F238E27FC236}">
                <a16:creationId xmlns:a16="http://schemas.microsoft.com/office/drawing/2014/main" id="{5F41146B-81A7-6344-9C91-A4BA21D9932A}"/>
              </a:ext>
            </a:extLst>
          </p:cNvPr>
          <p:cNvSpPr/>
          <p:nvPr/>
        </p:nvSpPr>
        <p:spPr>
          <a:xfrm>
            <a:off x="6434356" y="2548348"/>
            <a:ext cx="203082" cy="805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FA2776B3-6014-DC47-B70E-143ED16F5A6C}"/>
              </a:ext>
            </a:extLst>
          </p:cNvPr>
          <p:cNvSpPr txBox="1"/>
          <p:nvPr/>
        </p:nvSpPr>
        <p:spPr>
          <a:xfrm>
            <a:off x="5223768" y="2791128"/>
            <a:ext cx="1210588" cy="307777"/>
          </a:xfrm>
          <a:prstGeom prst="rect">
            <a:avLst/>
          </a:prstGeom>
          <a:noFill/>
        </p:spPr>
        <p:txBody>
          <a:bodyPr wrap="none" rtlCol="0">
            <a:spAutoFit/>
          </a:bodyPr>
          <a:lstStyle/>
          <a:p>
            <a:r>
              <a:rPr lang="en-US" sz="1400" b="1" dirty="0" err="1">
                <a:solidFill>
                  <a:srgbClr val="0070C0"/>
                </a:solidFill>
              </a:rPr>
              <a:t>iphone</a:t>
            </a:r>
            <a:r>
              <a:rPr lang="en-US" sz="1400" b="1" dirty="0">
                <a:solidFill>
                  <a:srgbClr val="0070C0"/>
                </a:solidFill>
              </a:rPr>
              <a:t> object</a:t>
            </a:r>
          </a:p>
        </p:txBody>
      </p:sp>
      <p:sp>
        <p:nvSpPr>
          <p:cNvPr id="71" name="TextBox 70">
            <a:extLst>
              <a:ext uri="{FF2B5EF4-FFF2-40B4-BE49-F238E27FC236}">
                <a16:creationId xmlns:a16="http://schemas.microsoft.com/office/drawing/2014/main" id="{E02A6C7E-FF45-3043-B4A6-3EA10F17B0EE}"/>
              </a:ext>
            </a:extLst>
          </p:cNvPr>
          <p:cNvSpPr txBox="1"/>
          <p:nvPr/>
        </p:nvSpPr>
        <p:spPr>
          <a:xfrm>
            <a:off x="5148331" y="1985784"/>
            <a:ext cx="1555169" cy="338554"/>
          </a:xfrm>
          <a:prstGeom prst="rect">
            <a:avLst/>
          </a:prstGeom>
          <a:noFill/>
        </p:spPr>
        <p:txBody>
          <a:bodyPr wrap="none" rtlCol="0">
            <a:spAutoFit/>
          </a:bodyPr>
          <a:lstStyle/>
          <a:p>
            <a:r>
              <a:rPr lang="en-US" sz="1400" b="1" dirty="0" err="1">
                <a:solidFill>
                  <a:srgbClr val="0070C0"/>
                </a:solidFill>
              </a:rPr>
              <a:t>iphone</a:t>
            </a:r>
            <a:r>
              <a:rPr lang="en-US" sz="1400" b="1" dirty="0">
                <a:solidFill>
                  <a:srgbClr val="0070C0"/>
                </a:solidFill>
              </a:rPr>
              <a:t> </a:t>
            </a:r>
            <a:r>
              <a:rPr lang="en-US" sz="1600" b="1" dirty="0">
                <a:solidFill>
                  <a:srgbClr val="0070C0"/>
                </a:solidFill>
              </a:rPr>
              <a:t>reference</a:t>
            </a:r>
            <a:endParaRPr lang="en-US" sz="1400" b="1" dirty="0">
              <a:solidFill>
                <a:srgbClr val="0070C0"/>
              </a:solidFill>
            </a:endParaRPr>
          </a:p>
        </p:txBody>
      </p:sp>
      <p:grpSp>
        <p:nvGrpSpPr>
          <p:cNvPr id="72" name="Group 71">
            <a:extLst>
              <a:ext uri="{FF2B5EF4-FFF2-40B4-BE49-F238E27FC236}">
                <a16:creationId xmlns:a16="http://schemas.microsoft.com/office/drawing/2014/main" id="{5F94A5AE-5E40-C344-8C1F-212C83D4353B}"/>
              </a:ext>
            </a:extLst>
          </p:cNvPr>
          <p:cNvGrpSpPr/>
          <p:nvPr/>
        </p:nvGrpSpPr>
        <p:grpSpPr>
          <a:xfrm>
            <a:off x="7042394" y="4403512"/>
            <a:ext cx="1291905" cy="805344"/>
            <a:chOff x="5590303" y="2664986"/>
            <a:chExt cx="1291905" cy="805344"/>
          </a:xfrm>
          <a:solidFill>
            <a:srgbClr val="FFC000"/>
          </a:solidFill>
        </p:grpSpPr>
        <p:sp>
          <p:nvSpPr>
            <p:cNvPr id="73" name="Rounded Rectangle 72">
              <a:extLst>
                <a:ext uri="{FF2B5EF4-FFF2-40B4-BE49-F238E27FC236}">
                  <a16:creationId xmlns:a16="http://schemas.microsoft.com/office/drawing/2014/main" id="{1932F302-566D-1942-B92A-2926426C03F3}"/>
                </a:ext>
              </a:extLst>
            </p:cNvPr>
            <p:cNvSpPr/>
            <p:nvPr/>
          </p:nvSpPr>
          <p:spPr>
            <a:xfrm>
              <a:off x="5590303" y="2664986"/>
              <a:ext cx="1291905" cy="268448"/>
            </a:xfrm>
            <a:prstGeom prst="roundRect">
              <a:avLst/>
            </a:prstGeom>
            <a:grp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ounded Rectangle 73">
              <a:extLst>
                <a:ext uri="{FF2B5EF4-FFF2-40B4-BE49-F238E27FC236}">
                  <a16:creationId xmlns:a16="http://schemas.microsoft.com/office/drawing/2014/main" id="{54FF0722-411A-8B43-82CC-B3A8B89AFD35}"/>
                </a:ext>
              </a:extLst>
            </p:cNvPr>
            <p:cNvSpPr/>
            <p:nvPr/>
          </p:nvSpPr>
          <p:spPr>
            <a:xfrm>
              <a:off x="5590303" y="2933434"/>
              <a:ext cx="1291905" cy="268448"/>
            </a:xfrm>
            <a:prstGeom prst="roundRect">
              <a:avLst/>
            </a:prstGeom>
            <a:grp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ounded Rectangle 74">
              <a:extLst>
                <a:ext uri="{FF2B5EF4-FFF2-40B4-BE49-F238E27FC236}">
                  <a16:creationId xmlns:a16="http://schemas.microsoft.com/office/drawing/2014/main" id="{B5C46718-FBA7-4347-86E1-7B66D48951BD}"/>
                </a:ext>
              </a:extLst>
            </p:cNvPr>
            <p:cNvSpPr/>
            <p:nvPr/>
          </p:nvSpPr>
          <p:spPr>
            <a:xfrm>
              <a:off x="5590303" y="3201882"/>
              <a:ext cx="1291905" cy="268448"/>
            </a:xfrm>
            <a:prstGeom prst="roundRect">
              <a:avLst/>
            </a:prstGeom>
            <a:grp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6" name="Left Brace 75">
            <a:extLst>
              <a:ext uri="{FF2B5EF4-FFF2-40B4-BE49-F238E27FC236}">
                <a16:creationId xmlns:a16="http://schemas.microsoft.com/office/drawing/2014/main" id="{984ED982-8BBA-8349-B374-8D110115E8A6}"/>
              </a:ext>
            </a:extLst>
          </p:cNvPr>
          <p:cNvSpPr/>
          <p:nvPr/>
        </p:nvSpPr>
        <p:spPr>
          <a:xfrm>
            <a:off x="6434356" y="4402804"/>
            <a:ext cx="203082" cy="805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FFFC2819-E973-6D41-AFB4-BD24F74DDBA4}"/>
              </a:ext>
            </a:extLst>
          </p:cNvPr>
          <p:cNvSpPr txBox="1"/>
          <p:nvPr/>
        </p:nvSpPr>
        <p:spPr>
          <a:xfrm>
            <a:off x="5223768" y="4645584"/>
            <a:ext cx="1270925" cy="307777"/>
          </a:xfrm>
          <a:prstGeom prst="rect">
            <a:avLst/>
          </a:prstGeom>
          <a:noFill/>
        </p:spPr>
        <p:txBody>
          <a:bodyPr wrap="none" rtlCol="0">
            <a:spAutoFit/>
          </a:bodyPr>
          <a:lstStyle/>
          <a:p>
            <a:r>
              <a:rPr lang="en-US" sz="1400" b="1" dirty="0">
                <a:solidFill>
                  <a:srgbClr val="FFC000"/>
                </a:solidFill>
              </a:rPr>
              <a:t>android object</a:t>
            </a:r>
          </a:p>
        </p:txBody>
      </p:sp>
      <p:sp>
        <p:nvSpPr>
          <p:cNvPr id="78" name="Rounded Rectangle 77">
            <a:extLst>
              <a:ext uri="{FF2B5EF4-FFF2-40B4-BE49-F238E27FC236}">
                <a16:creationId xmlns:a16="http://schemas.microsoft.com/office/drawing/2014/main" id="{ED868B22-F69B-ED48-B21D-2964EC3EF841}"/>
              </a:ext>
            </a:extLst>
          </p:cNvPr>
          <p:cNvSpPr/>
          <p:nvPr/>
        </p:nvSpPr>
        <p:spPr>
          <a:xfrm>
            <a:off x="7447351" y="3624872"/>
            <a:ext cx="481991"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C000"/>
                </a:solidFill>
              </a:rPr>
              <a:t>9</a:t>
            </a:r>
          </a:p>
        </p:txBody>
      </p:sp>
      <p:cxnSp>
        <p:nvCxnSpPr>
          <p:cNvPr id="79" name="Curved Connector 78">
            <a:extLst>
              <a:ext uri="{FF2B5EF4-FFF2-40B4-BE49-F238E27FC236}">
                <a16:creationId xmlns:a16="http://schemas.microsoft.com/office/drawing/2014/main" id="{C543018E-0DC6-624F-BB08-745BF8A1D44D}"/>
              </a:ext>
            </a:extLst>
          </p:cNvPr>
          <p:cNvCxnSpPr>
            <a:cxnSpLocks/>
            <a:stCxn id="78" idx="3"/>
            <a:endCxn id="73" idx="3"/>
          </p:cNvCxnSpPr>
          <p:nvPr/>
        </p:nvCxnSpPr>
        <p:spPr>
          <a:xfrm>
            <a:off x="7929342" y="3759096"/>
            <a:ext cx="404957" cy="778640"/>
          </a:xfrm>
          <a:prstGeom prst="curvedConnector3">
            <a:avLst>
              <a:gd name="adj1" fmla="val 156450"/>
            </a:avLst>
          </a:prstGeom>
          <a:noFill/>
          <a:ln w="28575">
            <a:solidFill>
              <a:srgbClr val="FF0000"/>
            </a:solidFill>
            <a:prstDash val="sysDash"/>
            <a:tailEnd type="stealth" w="lg" len="lg"/>
          </a:ln>
        </p:spPr>
        <p:style>
          <a:lnRef idx="1">
            <a:schemeClr val="accent1"/>
          </a:lnRef>
          <a:fillRef idx="3">
            <a:schemeClr val="accent1"/>
          </a:fillRef>
          <a:effectRef idx="2">
            <a:schemeClr val="accent1"/>
          </a:effectRef>
          <a:fontRef idx="minor">
            <a:schemeClr val="lt1"/>
          </a:fontRef>
        </p:style>
      </p:cxnSp>
      <p:sp>
        <p:nvSpPr>
          <p:cNvPr id="80" name="TextBox 79">
            <a:extLst>
              <a:ext uri="{FF2B5EF4-FFF2-40B4-BE49-F238E27FC236}">
                <a16:creationId xmlns:a16="http://schemas.microsoft.com/office/drawing/2014/main" id="{EF13AB40-5DA2-9A43-AAEC-AC80AB98F204}"/>
              </a:ext>
            </a:extLst>
          </p:cNvPr>
          <p:cNvSpPr txBox="1"/>
          <p:nvPr/>
        </p:nvSpPr>
        <p:spPr>
          <a:xfrm>
            <a:off x="5148330" y="3612691"/>
            <a:ext cx="1615507" cy="338554"/>
          </a:xfrm>
          <a:prstGeom prst="rect">
            <a:avLst/>
          </a:prstGeom>
          <a:noFill/>
        </p:spPr>
        <p:txBody>
          <a:bodyPr wrap="none" rtlCol="0">
            <a:spAutoFit/>
          </a:bodyPr>
          <a:lstStyle/>
          <a:p>
            <a:r>
              <a:rPr lang="en-US" sz="1400" b="1" dirty="0">
                <a:solidFill>
                  <a:srgbClr val="FFC000"/>
                </a:solidFill>
              </a:rPr>
              <a:t>android</a:t>
            </a:r>
            <a:r>
              <a:rPr lang="en-US" sz="1400" b="1" dirty="0">
                <a:solidFill>
                  <a:srgbClr val="0070C0"/>
                </a:solidFill>
              </a:rPr>
              <a:t> </a:t>
            </a:r>
            <a:r>
              <a:rPr lang="en-US" sz="1600" b="1" dirty="0">
                <a:solidFill>
                  <a:srgbClr val="FFC000"/>
                </a:solidFill>
              </a:rPr>
              <a:t>reference</a:t>
            </a:r>
            <a:endParaRPr lang="en-US" sz="1400" b="1" dirty="0">
              <a:solidFill>
                <a:srgbClr val="FFC000"/>
              </a:solidFill>
            </a:endParaRPr>
          </a:p>
        </p:txBody>
      </p:sp>
    </p:spTree>
    <p:extLst>
      <p:ext uri="{BB962C8B-B14F-4D97-AF65-F5344CB8AC3E}">
        <p14:creationId xmlns:p14="http://schemas.microsoft.com/office/powerpoint/2010/main" val="86318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9" presetClass="entr" presetSubtype="0" fill="hold" grpId="0" nodeType="withEffect">
                                  <p:stCondLst>
                                    <p:cond delay="500"/>
                                  </p:stCondLst>
                                  <p:childTnLst>
                                    <p:set>
                                      <p:cBhvr>
                                        <p:cTn id="14" dur="1" fill="hold">
                                          <p:stCondLst>
                                            <p:cond delay="0"/>
                                          </p:stCondLst>
                                        </p:cTn>
                                        <p:tgtEl>
                                          <p:spTgt spid="70"/>
                                        </p:tgtEl>
                                        <p:attrNameLst>
                                          <p:attrName>style.visibility</p:attrName>
                                        </p:attrNameLst>
                                      </p:cBhvr>
                                      <p:to>
                                        <p:strVal val="visible"/>
                                      </p:to>
                                    </p:set>
                                    <p:animEffect transition="in" filter="dissolve">
                                      <p:cBhvr>
                                        <p:cTn id="15" dur="500"/>
                                        <p:tgtEl>
                                          <p:spTgt spid="70"/>
                                        </p:tgtEl>
                                      </p:cBhvr>
                                    </p:animEffect>
                                  </p:childTnLst>
                                </p:cTn>
                              </p:par>
                              <p:par>
                                <p:cTn id="16" presetID="9" presetClass="entr" presetSubtype="0" fill="hold" grpId="0" nodeType="withEffect">
                                  <p:stCondLst>
                                    <p:cond delay="500"/>
                                  </p:stCondLst>
                                  <p:childTnLst>
                                    <p:set>
                                      <p:cBhvr>
                                        <p:cTn id="17" dur="1" fill="hold">
                                          <p:stCondLst>
                                            <p:cond delay="0"/>
                                          </p:stCondLst>
                                        </p:cTn>
                                        <p:tgtEl>
                                          <p:spTgt spid="69"/>
                                        </p:tgtEl>
                                        <p:attrNameLst>
                                          <p:attrName>style.visibility</p:attrName>
                                        </p:attrNameLst>
                                      </p:cBhvr>
                                      <p:to>
                                        <p:strVal val="visible"/>
                                      </p:to>
                                    </p:set>
                                    <p:animEffect transition="in" filter="dissolve">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1000"/>
                                        <p:tgtEl>
                                          <p:spTgt spid="4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dissolve">
                                      <p:cBhvr>
                                        <p:cTn id="26" dur="1000"/>
                                        <p:tgtEl>
                                          <p:spTgt spid="71"/>
                                        </p:tgtEl>
                                      </p:cBhvr>
                                    </p:animEffect>
                                  </p:childTnLst>
                                </p:cTn>
                              </p:par>
                              <p:par>
                                <p:cTn id="27" presetID="9" presetClass="entr" presetSubtype="0" fill="hold" nodeType="withEffect">
                                  <p:stCondLst>
                                    <p:cond delay="100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1" nodeType="clickEffect">
                                  <p:stCondLst>
                                    <p:cond delay="0"/>
                                  </p:stCondLst>
                                  <p:childTnLst>
                                    <p:animMotion origin="layout" path="M -5.55556E-7 -2.96296E-6 L -0.01389 0.21459 " pathEditMode="relative" rAng="0" ptsTypes="AA">
                                      <p:cBhvr>
                                        <p:cTn id="33" dur="1000" fill="hold"/>
                                        <p:tgtEl>
                                          <p:spTgt spid="55"/>
                                        </p:tgtEl>
                                        <p:attrNameLst>
                                          <p:attrName>ppt_x</p:attrName>
                                          <p:attrName>ppt_y</p:attrName>
                                        </p:attrNameLst>
                                      </p:cBhvr>
                                      <p:rCtr x="-694" y="10718"/>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childTnLst>
                                </p:cTn>
                              </p:par>
                              <p:par>
                                <p:cTn id="38" presetID="9" presetClass="entr" presetSubtype="0" fill="hold" grpId="0" nodeType="withEffect">
                                  <p:stCondLst>
                                    <p:cond delay="500"/>
                                  </p:stCondLst>
                                  <p:childTnLst>
                                    <p:set>
                                      <p:cBhvr>
                                        <p:cTn id="39" dur="1" fill="hold">
                                          <p:stCondLst>
                                            <p:cond delay="0"/>
                                          </p:stCondLst>
                                        </p:cTn>
                                        <p:tgtEl>
                                          <p:spTgt spid="77"/>
                                        </p:tgtEl>
                                        <p:attrNameLst>
                                          <p:attrName>style.visibility</p:attrName>
                                        </p:attrNameLst>
                                      </p:cBhvr>
                                      <p:to>
                                        <p:strVal val="visible"/>
                                      </p:to>
                                    </p:set>
                                    <p:animEffect transition="in" filter="dissolve">
                                      <p:cBhvr>
                                        <p:cTn id="40" dur="500"/>
                                        <p:tgtEl>
                                          <p:spTgt spid="77"/>
                                        </p:tgtEl>
                                      </p:cBhvr>
                                    </p:animEffect>
                                  </p:childTnLst>
                                </p:cTn>
                              </p:par>
                              <p:par>
                                <p:cTn id="41" presetID="9" presetClass="entr" presetSubtype="0" fill="hold" grpId="0" nodeType="withEffect">
                                  <p:stCondLst>
                                    <p:cond delay="500"/>
                                  </p:stCondLst>
                                  <p:childTnLst>
                                    <p:set>
                                      <p:cBhvr>
                                        <p:cTn id="42" dur="1" fill="hold">
                                          <p:stCondLst>
                                            <p:cond delay="0"/>
                                          </p:stCondLst>
                                        </p:cTn>
                                        <p:tgtEl>
                                          <p:spTgt spid="76"/>
                                        </p:tgtEl>
                                        <p:attrNameLst>
                                          <p:attrName>style.visibility</p:attrName>
                                        </p:attrNameLst>
                                      </p:cBhvr>
                                      <p:to>
                                        <p:strVal val="visible"/>
                                      </p:to>
                                    </p:set>
                                    <p:animEffect transition="in" filter="dissolve">
                                      <p:cBhvr>
                                        <p:cTn id="43" dur="500"/>
                                        <p:tgtEl>
                                          <p:spTgt spid="7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dissolve">
                                      <p:cBhvr>
                                        <p:cTn id="48" dur="1000"/>
                                        <p:tgtEl>
                                          <p:spTgt spid="78"/>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dissolve">
                                      <p:cBhvr>
                                        <p:cTn id="51" dur="1000"/>
                                        <p:tgtEl>
                                          <p:spTgt spid="80"/>
                                        </p:tgtEl>
                                      </p:cBhvr>
                                    </p:animEffect>
                                  </p:childTnLst>
                                </p:cTn>
                              </p:par>
                              <p:par>
                                <p:cTn id="52" presetID="9" presetClass="entr" presetSubtype="0" fill="hold" nodeType="withEffect">
                                  <p:stCondLst>
                                    <p:cond delay="1000"/>
                                  </p:stCondLst>
                                  <p:childTnLst>
                                    <p:set>
                                      <p:cBhvr>
                                        <p:cTn id="53" dur="1" fill="hold">
                                          <p:stCondLst>
                                            <p:cond delay="0"/>
                                          </p:stCondLst>
                                        </p:cTn>
                                        <p:tgtEl>
                                          <p:spTgt spid="79"/>
                                        </p:tgtEl>
                                        <p:attrNameLst>
                                          <p:attrName>style.visibility</p:attrName>
                                        </p:attrNameLst>
                                      </p:cBhvr>
                                      <p:to>
                                        <p:strVal val="visible"/>
                                      </p:to>
                                    </p:set>
                                    <p:animEffect transition="in" filter="dissolve">
                                      <p:cBhvr>
                                        <p:cTn id="5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8" grpId="0"/>
      <p:bldP spid="55" grpId="0" animBg="1"/>
      <p:bldP spid="55" grpId="1" animBg="1"/>
      <p:bldP spid="69" grpId="0" animBg="1"/>
      <p:bldP spid="70" grpId="0"/>
      <p:bldP spid="71" grpId="0"/>
      <p:bldP spid="76" grpId="0" animBg="1"/>
      <p:bldP spid="77" grpId="0"/>
      <p:bldP spid="78" grpId="0"/>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38E077-D12D-C74A-BBAA-DCD13F228D16}"/>
              </a:ext>
            </a:extLst>
          </p:cNvPr>
          <p:cNvSpPr>
            <a:spLocks noGrp="1"/>
          </p:cNvSpPr>
          <p:nvPr>
            <p:ph type="title"/>
          </p:nvPr>
        </p:nvSpPr>
        <p:spPr/>
        <p:txBody>
          <a:bodyPr/>
          <a:lstStyle/>
          <a:p>
            <a:r>
              <a:rPr lang="en-US" sz="3200" dirty="0"/>
              <a:t>Class vs Object vs Instance vs Reference</a:t>
            </a:r>
          </a:p>
        </p:txBody>
      </p:sp>
      <p:grpSp>
        <p:nvGrpSpPr>
          <p:cNvPr id="21" name="Group 20">
            <a:extLst>
              <a:ext uri="{FF2B5EF4-FFF2-40B4-BE49-F238E27FC236}">
                <a16:creationId xmlns:a16="http://schemas.microsoft.com/office/drawing/2014/main" id="{9618F11E-528B-AF45-A52A-53CC4BFF9261}"/>
              </a:ext>
            </a:extLst>
          </p:cNvPr>
          <p:cNvGrpSpPr/>
          <p:nvPr/>
        </p:nvGrpSpPr>
        <p:grpSpPr>
          <a:xfrm>
            <a:off x="7563610" y="1724737"/>
            <a:ext cx="1291905" cy="3200405"/>
            <a:chOff x="6727970" y="2013357"/>
            <a:chExt cx="1786855" cy="3200405"/>
          </a:xfrm>
        </p:grpSpPr>
        <p:sp>
          <p:nvSpPr>
            <p:cNvPr id="9" name="Rounded Rectangle 8">
              <a:extLst>
                <a:ext uri="{FF2B5EF4-FFF2-40B4-BE49-F238E27FC236}">
                  <a16:creationId xmlns:a16="http://schemas.microsoft.com/office/drawing/2014/main" id="{E64DB9B7-1EE4-744A-AB38-6B1C3A61500B}"/>
                </a:ext>
              </a:extLst>
            </p:cNvPr>
            <p:cNvSpPr/>
            <p:nvPr/>
          </p:nvSpPr>
          <p:spPr>
            <a:xfrm>
              <a:off x="6727970" y="2013357"/>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F5A6E4F-4E82-3C44-9AC8-E66DF3D79346}"/>
                </a:ext>
              </a:extLst>
            </p:cNvPr>
            <p:cNvSpPr/>
            <p:nvPr/>
          </p:nvSpPr>
          <p:spPr>
            <a:xfrm>
              <a:off x="6727970" y="2281805"/>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F7C5DB8B-E36E-DE4A-9FCB-E0C9E927F341}"/>
                </a:ext>
              </a:extLst>
            </p:cNvPr>
            <p:cNvSpPr/>
            <p:nvPr/>
          </p:nvSpPr>
          <p:spPr>
            <a:xfrm>
              <a:off x="6727970" y="2550253"/>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B974656B-B75A-F444-973F-CE70D77434F1}"/>
                </a:ext>
              </a:extLst>
            </p:cNvPr>
            <p:cNvSpPr/>
            <p:nvPr/>
          </p:nvSpPr>
          <p:spPr>
            <a:xfrm>
              <a:off x="6727970" y="2818701"/>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7B53160F-8598-2742-848F-3D6F8D1ECB80}"/>
                </a:ext>
              </a:extLst>
            </p:cNvPr>
            <p:cNvSpPr/>
            <p:nvPr/>
          </p:nvSpPr>
          <p:spPr>
            <a:xfrm>
              <a:off x="6727970" y="3087149"/>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25968C7B-C3DC-2C41-9DA1-816596556B02}"/>
                </a:ext>
              </a:extLst>
            </p:cNvPr>
            <p:cNvSpPr/>
            <p:nvPr/>
          </p:nvSpPr>
          <p:spPr>
            <a:xfrm>
              <a:off x="6727970" y="3355597"/>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3CEB2E72-A841-574F-9A11-D9732973B38D}"/>
                </a:ext>
              </a:extLst>
            </p:cNvPr>
            <p:cNvSpPr/>
            <p:nvPr/>
          </p:nvSpPr>
          <p:spPr>
            <a:xfrm>
              <a:off x="6727970" y="3624045"/>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9D8B7AC5-345E-F44A-86AE-1063DF40A22C}"/>
                </a:ext>
              </a:extLst>
            </p:cNvPr>
            <p:cNvSpPr/>
            <p:nvPr/>
          </p:nvSpPr>
          <p:spPr>
            <a:xfrm>
              <a:off x="6727970" y="3892493"/>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9C643333-D4E7-E842-8030-A0FAF160BB6D}"/>
                </a:ext>
              </a:extLst>
            </p:cNvPr>
            <p:cNvSpPr/>
            <p:nvPr/>
          </p:nvSpPr>
          <p:spPr>
            <a:xfrm>
              <a:off x="6727970" y="4139970"/>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CBD0F5B-BB26-EA4C-9BDF-A1A1232B8017}"/>
                </a:ext>
              </a:extLst>
            </p:cNvPr>
            <p:cNvSpPr/>
            <p:nvPr/>
          </p:nvSpPr>
          <p:spPr>
            <a:xfrm>
              <a:off x="6727970" y="4408418"/>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F3BBA5F8-8E9C-C94F-9F88-4E3980D556B4}"/>
                </a:ext>
              </a:extLst>
            </p:cNvPr>
            <p:cNvSpPr/>
            <p:nvPr/>
          </p:nvSpPr>
          <p:spPr>
            <a:xfrm>
              <a:off x="6727970" y="4676866"/>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2EEA23C6-648C-3145-9FA8-D72C0F6201E8}"/>
                </a:ext>
              </a:extLst>
            </p:cNvPr>
            <p:cNvSpPr/>
            <p:nvPr/>
          </p:nvSpPr>
          <p:spPr>
            <a:xfrm>
              <a:off x="6727970" y="4945314"/>
              <a:ext cx="1786855" cy="268448"/>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A1A82583-EB84-454A-B1C0-1F9692C6FCDF}"/>
              </a:ext>
            </a:extLst>
          </p:cNvPr>
          <p:cNvGrpSpPr/>
          <p:nvPr/>
        </p:nvGrpSpPr>
        <p:grpSpPr>
          <a:xfrm>
            <a:off x="7081619" y="1718734"/>
            <a:ext cx="481991" cy="3200405"/>
            <a:chOff x="6727970" y="2013357"/>
            <a:chExt cx="1786855" cy="3200405"/>
          </a:xfrm>
        </p:grpSpPr>
        <p:sp>
          <p:nvSpPr>
            <p:cNvPr id="25" name="Rounded Rectangle 24">
              <a:extLst>
                <a:ext uri="{FF2B5EF4-FFF2-40B4-BE49-F238E27FC236}">
                  <a16:creationId xmlns:a16="http://schemas.microsoft.com/office/drawing/2014/main" id="{7DB1FDFB-061F-4B43-B6F9-8A3A36230DB4}"/>
                </a:ext>
              </a:extLst>
            </p:cNvPr>
            <p:cNvSpPr/>
            <p:nvPr/>
          </p:nvSpPr>
          <p:spPr>
            <a:xfrm>
              <a:off x="6727970" y="2013357"/>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0</a:t>
              </a:r>
            </a:p>
          </p:txBody>
        </p:sp>
        <p:sp>
          <p:nvSpPr>
            <p:cNvPr id="26" name="Rounded Rectangle 25">
              <a:extLst>
                <a:ext uri="{FF2B5EF4-FFF2-40B4-BE49-F238E27FC236}">
                  <a16:creationId xmlns:a16="http://schemas.microsoft.com/office/drawing/2014/main" id="{8CA90301-F433-CE40-BA60-33CCD9D94894}"/>
                </a:ext>
              </a:extLst>
            </p:cNvPr>
            <p:cNvSpPr/>
            <p:nvPr/>
          </p:nvSpPr>
          <p:spPr>
            <a:xfrm>
              <a:off x="6727970" y="2281805"/>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1</a:t>
              </a:r>
            </a:p>
          </p:txBody>
        </p:sp>
        <p:sp>
          <p:nvSpPr>
            <p:cNvPr id="27" name="Rounded Rectangle 26">
              <a:extLst>
                <a:ext uri="{FF2B5EF4-FFF2-40B4-BE49-F238E27FC236}">
                  <a16:creationId xmlns:a16="http://schemas.microsoft.com/office/drawing/2014/main" id="{F5D609B6-7914-BA45-9BBE-45FFD178CC80}"/>
                </a:ext>
              </a:extLst>
            </p:cNvPr>
            <p:cNvSpPr/>
            <p:nvPr/>
          </p:nvSpPr>
          <p:spPr>
            <a:xfrm>
              <a:off x="6727970" y="2550253"/>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2</a:t>
              </a:r>
            </a:p>
          </p:txBody>
        </p:sp>
        <p:sp>
          <p:nvSpPr>
            <p:cNvPr id="28" name="Rounded Rectangle 27">
              <a:extLst>
                <a:ext uri="{FF2B5EF4-FFF2-40B4-BE49-F238E27FC236}">
                  <a16:creationId xmlns:a16="http://schemas.microsoft.com/office/drawing/2014/main" id="{EFD2CA79-83A7-2F4F-95B0-8A17B23E9225}"/>
                </a:ext>
              </a:extLst>
            </p:cNvPr>
            <p:cNvSpPr/>
            <p:nvPr/>
          </p:nvSpPr>
          <p:spPr>
            <a:xfrm>
              <a:off x="6727970" y="2818701"/>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3</a:t>
              </a:r>
            </a:p>
          </p:txBody>
        </p:sp>
        <p:sp>
          <p:nvSpPr>
            <p:cNvPr id="29" name="Rounded Rectangle 28">
              <a:extLst>
                <a:ext uri="{FF2B5EF4-FFF2-40B4-BE49-F238E27FC236}">
                  <a16:creationId xmlns:a16="http://schemas.microsoft.com/office/drawing/2014/main" id="{53B06C29-F171-1341-90F1-C3C65435C12A}"/>
                </a:ext>
              </a:extLst>
            </p:cNvPr>
            <p:cNvSpPr/>
            <p:nvPr/>
          </p:nvSpPr>
          <p:spPr>
            <a:xfrm>
              <a:off x="6727970" y="3087149"/>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4</a:t>
              </a:r>
            </a:p>
          </p:txBody>
        </p:sp>
        <p:sp>
          <p:nvSpPr>
            <p:cNvPr id="30" name="Rounded Rectangle 29">
              <a:extLst>
                <a:ext uri="{FF2B5EF4-FFF2-40B4-BE49-F238E27FC236}">
                  <a16:creationId xmlns:a16="http://schemas.microsoft.com/office/drawing/2014/main" id="{392D448A-E66B-514D-8314-670E51F01A4D}"/>
                </a:ext>
              </a:extLst>
            </p:cNvPr>
            <p:cNvSpPr/>
            <p:nvPr/>
          </p:nvSpPr>
          <p:spPr>
            <a:xfrm>
              <a:off x="6727970" y="3355597"/>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5</a:t>
              </a:r>
            </a:p>
          </p:txBody>
        </p:sp>
        <p:sp>
          <p:nvSpPr>
            <p:cNvPr id="31" name="Rounded Rectangle 30">
              <a:extLst>
                <a:ext uri="{FF2B5EF4-FFF2-40B4-BE49-F238E27FC236}">
                  <a16:creationId xmlns:a16="http://schemas.microsoft.com/office/drawing/2014/main" id="{98BCD59D-F7B2-A947-9D3E-74F974BF4D29}"/>
                </a:ext>
              </a:extLst>
            </p:cNvPr>
            <p:cNvSpPr/>
            <p:nvPr/>
          </p:nvSpPr>
          <p:spPr>
            <a:xfrm>
              <a:off x="6727970" y="3624045"/>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6</a:t>
              </a:r>
            </a:p>
          </p:txBody>
        </p:sp>
        <p:sp>
          <p:nvSpPr>
            <p:cNvPr id="32" name="Rounded Rectangle 31">
              <a:extLst>
                <a:ext uri="{FF2B5EF4-FFF2-40B4-BE49-F238E27FC236}">
                  <a16:creationId xmlns:a16="http://schemas.microsoft.com/office/drawing/2014/main" id="{C92E75CB-F01C-9943-8EFF-EA9132510EF8}"/>
                </a:ext>
              </a:extLst>
            </p:cNvPr>
            <p:cNvSpPr/>
            <p:nvPr/>
          </p:nvSpPr>
          <p:spPr>
            <a:xfrm>
              <a:off x="6727970" y="3892493"/>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7</a:t>
              </a:r>
            </a:p>
          </p:txBody>
        </p:sp>
        <p:sp>
          <p:nvSpPr>
            <p:cNvPr id="33" name="Rounded Rectangle 32">
              <a:extLst>
                <a:ext uri="{FF2B5EF4-FFF2-40B4-BE49-F238E27FC236}">
                  <a16:creationId xmlns:a16="http://schemas.microsoft.com/office/drawing/2014/main" id="{3E37B0B4-259B-0D4C-B409-2AD37E200589}"/>
                </a:ext>
              </a:extLst>
            </p:cNvPr>
            <p:cNvSpPr/>
            <p:nvPr/>
          </p:nvSpPr>
          <p:spPr>
            <a:xfrm>
              <a:off x="6727970" y="4139970"/>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8</a:t>
              </a:r>
            </a:p>
          </p:txBody>
        </p:sp>
        <p:sp>
          <p:nvSpPr>
            <p:cNvPr id="34" name="Rounded Rectangle 33">
              <a:extLst>
                <a:ext uri="{FF2B5EF4-FFF2-40B4-BE49-F238E27FC236}">
                  <a16:creationId xmlns:a16="http://schemas.microsoft.com/office/drawing/2014/main" id="{B4C916F0-3C44-264E-96C4-FC844D6F0170}"/>
                </a:ext>
              </a:extLst>
            </p:cNvPr>
            <p:cNvSpPr/>
            <p:nvPr/>
          </p:nvSpPr>
          <p:spPr>
            <a:xfrm>
              <a:off x="6727970" y="4408418"/>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9</a:t>
              </a:r>
            </a:p>
          </p:txBody>
        </p:sp>
        <p:sp>
          <p:nvSpPr>
            <p:cNvPr id="35" name="Rounded Rectangle 34">
              <a:extLst>
                <a:ext uri="{FF2B5EF4-FFF2-40B4-BE49-F238E27FC236}">
                  <a16:creationId xmlns:a16="http://schemas.microsoft.com/office/drawing/2014/main" id="{F352B6E2-5DA8-764E-A8D3-14A018C683E7}"/>
                </a:ext>
              </a:extLst>
            </p:cNvPr>
            <p:cNvSpPr/>
            <p:nvPr/>
          </p:nvSpPr>
          <p:spPr>
            <a:xfrm>
              <a:off x="6727970" y="4676866"/>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10</a:t>
              </a:r>
            </a:p>
          </p:txBody>
        </p:sp>
        <p:sp>
          <p:nvSpPr>
            <p:cNvPr id="36" name="Rounded Rectangle 35">
              <a:extLst>
                <a:ext uri="{FF2B5EF4-FFF2-40B4-BE49-F238E27FC236}">
                  <a16:creationId xmlns:a16="http://schemas.microsoft.com/office/drawing/2014/main" id="{C20FC1AF-8C3B-0649-B13F-ABF7F673EFC0}"/>
                </a:ext>
              </a:extLst>
            </p:cNvPr>
            <p:cNvSpPr/>
            <p:nvPr/>
          </p:nvSpPr>
          <p:spPr>
            <a:xfrm>
              <a:off x="6727970" y="4945314"/>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11</a:t>
              </a:r>
            </a:p>
          </p:txBody>
        </p:sp>
      </p:grpSp>
      <p:grpSp>
        <p:nvGrpSpPr>
          <p:cNvPr id="41" name="Group 40">
            <a:extLst>
              <a:ext uri="{FF2B5EF4-FFF2-40B4-BE49-F238E27FC236}">
                <a16:creationId xmlns:a16="http://schemas.microsoft.com/office/drawing/2014/main" id="{34D75BBB-1473-8C40-9E3D-5034A19525BC}"/>
              </a:ext>
            </a:extLst>
          </p:cNvPr>
          <p:cNvGrpSpPr/>
          <p:nvPr/>
        </p:nvGrpSpPr>
        <p:grpSpPr>
          <a:xfrm>
            <a:off x="7563610" y="2255630"/>
            <a:ext cx="1291905" cy="805344"/>
            <a:chOff x="5590303" y="2664986"/>
            <a:chExt cx="1291905" cy="805344"/>
          </a:xfrm>
        </p:grpSpPr>
        <p:sp>
          <p:nvSpPr>
            <p:cNvPr id="38" name="Rounded Rectangle 37">
              <a:extLst>
                <a:ext uri="{FF2B5EF4-FFF2-40B4-BE49-F238E27FC236}">
                  <a16:creationId xmlns:a16="http://schemas.microsoft.com/office/drawing/2014/main" id="{533CAA27-BFEE-9544-9D2C-9BA3B07236C8}"/>
                </a:ext>
              </a:extLst>
            </p:cNvPr>
            <p:cNvSpPr/>
            <p:nvPr/>
          </p:nvSpPr>
          <p:spPr>
            <a:xfrm>
              <a:off x="5590303" y="2664986"/>
              <a:ext cx="1291905" cy="268448"/>
            </a:xfrm>
            <a:prstGeom prst="roundRect">
              <a:avLst/>
            </a:prstGeom>
            <a:solidFill>
              <a:srgbClr val="00B0F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ounded Rectangle 38">
              <a:extLst>
                <a:ext uri="{FF2B5EF4-FFF2-40B4-BE49-F238E27FC236}">
                  <a16:creationId xmlns:a16="http://schemas.microsoft.com/office/drawing/2014/main" id="{9544CC54-CE3C-8C4C-ABA5-04F7BE614589}"/>
                </a:ext>
              </a:extLst>
            </p:cNvPr>
            <p:cNvSpPr/>
            <p:nvPr/>
          </p:nvSpPr>
          <p:spPr>
            <a:xfrm>
              <a:off x="5590303" y="2933434"/>
              <a:ext cx="1291905" cy="268448"/>
            </a:xfrm>
            <a:prstGeom prst="roundRect">
              <a:avLst/>
            </a:prstGeom>
            <a:solidFill>
              <a:srgbClr val="00B0F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ounded Rectangle 39">
              <a:extLst>
                <a:ext uri="{FF2B5EF4-FFF2-40B4-BE49-F238E27FC236}">
                  <a16:creationId xmlns:a16="http://schemas.microsoft.com/office/drawing/2014/main" id="{2615C63D-1E29-3842-B141-1014CD060EF0}"/>
                </a:ext>
              </a:extLst>
            </p:cNvPr>
            <p:cNvSpPr/>
            <p:nvPr/>
          </p:nvSpPr>
          <p:spPr>
            <a:xfrm>
              <a:off x="5590303" y="3201882"/>
              <a:ext cx="1291905" cy="268448"/>
            </a:xfrm>
            <a:prstGeom prst="roundRect">
              <a:avLst/>
            </a:prstGeom>
            <a:solidFill>
              <a:srgbClr val="00B0F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8" name="Rounded Rectangle 47">
            <a:extLst>
              <a:ext uri="{FF2B5EF4-FFF2-40B4-BE49-F238E27FC236}">
                <a16:creationId xmlns:a16="http://schemas.microsoft.com/office/drawing/2014/main" id="{5C90BF1C-19D8-6D46-8D00-10F3F30E4BB9}"/>
              </a:ext>
            </a:extLst>
          </p:cNvPr>
          <p:cNvSpPr/>
          <p:nvPr/>
        </p:nvSpPr>
        <p:spPr>
          <a:xfrm>
            <a:off x="7968567" y="1711250"/>
            <a:ext cx="481991"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70C0"/>
                </a:solidFill>
              </a:rPr>
              <a:t>2</a:t>
            </a:r>
          </a:p>
        </p:txBody>
      </p:sp>
      <p:cxnSp>
        <p:nvCxnSpPr>
          <p:cNvPr id="49" name="Curved Connector 48">
            <a:extLst>
              <a:ext uri="{FF2B5EF4-FFF2-40B4-BE49-F238E27FC236}">
                <a16:creationId xmlns:a16="http://schemas.microsoft.com/office/drawing/2014/main" id="{F5EE0E29-064C-E947-81D3-511D1AC1A04F}"/>
              </a:ext>
            </a:extLst>
          </p:cNvPr>
          <p:cNvCxnSpPr>
            <a:cxnSpLocks/>
            <a:stCxn id="48" idx="3"/>
            <a:endCxn id="38" idx="3"/>
          </p:cNvCxnSpPr>
          <p:nvPr/>
        </p:nvCxnSpPr>
        <p:spPr>
          <a:xfrm>
            <a:off x="8450558" y="1845474"/>
            <a:ext cx="404957" cy="544380"/>
          </a:xfrm>
          <a:prstGeom prst="curvedConnector3">
            <a:avLst>
              <a:gd name="adj1" fmla="val 156450"/>
            </a:avLst>
          </a:prstGeom>
          <a:noFill/>
          <a:ln w="28575">
            <a:solidFill>
              <a:srgbClr val="FF0000"/>
            </a:solidFill>
            <a:prstDash val="sysDash"/>
            <a:tailEnd type="stealth" w="lg" len="lg"/>
          </a:ln>
        </p:spPr>
        <p:style>
          <a:lnRef idx="1">
            <a:schemeClr val="accent1"/>
          </a:lnRef>
          <a:fillRef idx="3">
            <a:schemeClr val="accent1"/>
          </a:fillRef>
          <a:effectRef idx="2">
            <a:schemeClr val="accent1"/>
          </a:effectRef>
          <a:fontRef idx="minor">
            <a:schemeClr val="lt1"/>
          </a:fontRef>
        </p:style>
      </p:cxnSp>
      <p:grpSp>
        <p:nvGrpSpPr>
          <p:cNvPr id="72" name="Group 71">
            <a:extLst>
              <a:ext uri="{FF2B5EF4-FFF2-40B4-BE49-F238E27FC236}">
                <a16:creationId xmlns:a16="http://schemas.microsoft.com/office/drawing/2014/main" id="{5F94A5AE-5E40-C344-8C1F-212C83D4353B}"/>
              </a:ext>
            </a:extLst>
          </p:cNvPr>
          <p:cNvGrpSpPr/>
          <p:nvPr/>
        </p:nvGrpSpPr>
        <p:grpSpPr>
          <a:xfrm>
            <a:off x="7563609" y="4116797"/>
            <a:ext cx="1291905" cy="805344"/>
            <a:chOff x="5590303" y="2664986"/>
            <a:chExt cx="1291905" cy="805344"/>
          </a:xfrm>
          <a:solidFill>
            <a:srgbClr val="FFC000"/>
          </a:solidFill>
        </p:grpSpPr>
        <p:sp>
          <p:nvSpPr>
            <p:cNvPr id="73" name="Rounded Rectangle 72">
              <a:extLst>
                <a:ext uri="{FF2B5EF4-FFF2-40B4-BE49-F238E27FC236}">
                  <a16:creationId xmlns:a16="http://schemas.microsoft.com/office/drawing/2014/main" id="{1932F302-566D-1942-B92A-2926426C03F3}"/>
                </a:ext>
              </a:extLst>
            </p:cNvPr>
            <p:cNvSpPr/>
            <p:nvPr/>
          </p:nvSpPr>
          <p:spPr>
            <a:xfrm>
              <a:off x="5590303" y="2664986"/>
              <a:ext cx="1291905" cy="268448"/>
            </a:xfrm>
            <a:prstGeom prst="roundRect">
              <a:avLst/>
            </a:prstGeom>
            <a:grp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ounded Rectangle 73">
              <a:extLst>
                <a:ext uri="{FF2B5EF4-FFF2-40B4-BE49-F238E27FC236}">
                  <a16:creationId xmlns:a16="http://schemas.microsoft.com/office/drawing/2014/main" id="{54FF0722-411A-8B43-82CC-B3A8B89AFD35}"/>
                </a:ext>
              </a:extLst>
            </p:cNvPr>
            <p:cNvSpPr/>
            <p:nvPr/>
          </p:nvSpPr>
          <p:spPr>
            <a:xfrm>
              <a:off x="5590303" y="2933434"/>
              <a:ext cx="1291905" cy="268448"/>
            </a:xfrm>
            <a:prstGeom prst="roundRect">
              <a:avLst/>
            </a:prstGeom>
            <a:grp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ounded Rectangle 74">
              <a:extLst>
                <a:ext uri="{FF2B5EF4-FFF2-40B4-BE49-F238E27FC236}">
                  <a16:creationId xmlns:a16="http://schemas.microsoft.com/office/drawing/2014/main" id="{B5C46718-FBA7-4347-86E1-7B66D48951BD}"/>
                </a:ext>
              </a:extLst>
            </p:cNvPr>
            <p:cNvSpPr/>
            <p:nvPr/>
          </p:nvSpPr>
          <p:spPr>
            <a:xfrm>
              <a:off x="5590303" y="3201882"/>
              <a:ext cx="1291905" cy="268448"/>
            </a:xfrm>
            <a:prstGeom prst="roundRect">
              <a:avLst/>
            </a:prstGeom>
            <a:grp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8" name="Rounded Rectangle 77">
            <a:extLst>
              <a:ext uri="{FF2B5EF4-FFF2-40B4-BE49-F238E27FC236}">
                <a16:creationId xmlns:a16="http://schemas.microsoft.com/office/drawing/2014/main" id="{ED868B22-F69B-ED48-B21D-2964EC3EF841}"/>
              </a:ext>
            </a:extLst>
          </p:cNvPr>
          <p:cNvSpPr/>
          <p:nvPr/>
        </p:nvSpPr>
        <p:spPr>
          <a:xfrm>
            <a:off x="7968566" y="3338157"/>
            <a:ext cx="481991"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C000"/>
                </a:solidFill>
              </a:rPr>
              <a:t>9</a:t>
            </a:r>
          </a:p>
        </p:txBody>
      </p:sp>
      <p:cxnSp>
        <p:nvCxnSpPr>
          <p:cNvPr id="79" name="Curved Connector 78">
            <a:extLst>
              <a:ext uri="{FF2B5EF4-FFF2-40B4-BE49-F238E27FC236}">
                <a16:creationId xmlns:a16="http://schemas.microsoft.com/office/drawing/2014/main" id="{C543018E-0DC6-624F-BB08-745BF8A1D44D}"/>
              </a:ext>
            </a:extLst>
          </p:cNvPr>
          <p:cNvCxnSpPr>
            <a:cxnSpLocks/>
            <a:stCxn id="78" idx="3"/>
            <a:endCxn id="73" idx="3"/>
          </p:cNvCxnSpPr>
          <p:nvPr/>
        </p:nvCxnSpPr>
        <p:spPr>
          <a:xfrm>
            <a:off x="8450557" y="3472381"/>
            <a:ext cx="404957" cy="778640"/>
          </a:xfrm>
          <a:prstGeom prst="curvedConnector3">
            <a:avLst>
              <a:gd name="adj1" fmla="val 156450"/>
            </a:avLst>
          </a:prstGeom>
          <a:noFill/>
          <a:ln w="28575">
            <a:solidFill>
              <a:srgbClr val="FF0000"/>
            </a:solidFill>
            <a:prstDash val="sysDash"/>
            <a:tailEnd type="stealth" w="lg" len="lg"/>
          </a:ln>
        </p:spPr>
        <p:style>
          <a:lnRef idx="1">
            <a:schemeClr val="accent1"/>
          </a:lnRef>
          <a:fillRef idx="3">
            <a:schemeClr val="accent1"/>
          </a:fillRef>
          <a:effectRef idx="2">
            <a:schemeClr val="accent1"/>
          </a:effectRef>
          <a:fontRef idx="minor">
            <a:schemeClr val="lt1"/>
          </a:fontRef>
        </p:style>
      </p:cxnSp>
      <p:pic>
        <p:nvPicPr>
          <p:cNvPr id="2" name="Picture 1">
            <a:extLst>
              <a:ext uri="{FF2B5EF4-FFF2-40B4-BE49-F238E27FC236}">
                <a16:creationId xmlns:a16="http://schemas.microsoft.com/office/drawing/2014/main" id="{032FA61B-E560-3D4B-B1B9-FD6E55FDF3C3}"/>
              </a:ext>
            </a:extLst>
          </p:cNvPr>
          <p:cNvPicPr>
            <a:picLocks noChangeAspect="1"/>
          </p:cNvPicPr>
          <p:nvPr/>
        </p:nvPicPr>
        <p:blipFill>
          <a:blip r:embed="rId2"/>
          <a:stretch>
            <a:fillRect/>
          </a:stretch>
        </p:blipFill>
        <p:spPr>
          <a:xfrm>
            <a:off x="575162" y="4376320"/>
            <a:ext cx="5214553" cy="211016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EF253A33-98F0-C340-85CB-E58014B10B3B}"/>
              </a:ext>
            </a:extLst>
          </p:cNvPr>
          <p:cNvPicPr>
            <a:picLocks noChangeAspect="1"/>
          </p:cNvPicPr>
          <p:nvPr/>
        </p:nvPicPr>
        <p:blipFill>
          <a:blip r:embed="rId3"/>
          <a:stretch>
            <a:fillRect/>
          </a:stretch>
        </p:blipFill>
        <p:spPr>
          <a:xfrm>
            <a:off x="575162" y="1681263"/>
            <a:ext cx="3485110" cy="2379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859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CSS143 Computer Programming (II)</a:t>
            </a:r>
          </a:p>
        </p:txBody>
      </p:sp>
    </p:spTree>
    <p:extLst>
      <p:ext uri="{BB962C8B-B14F-4D97-AF65-F5344CB8AC3E}">
        <p14:creationId xmlns:p14="http://schemas.microsoft.com/office/powerpoint/2010/main" val="191347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38E077-D12D-C74A-BBAA-DCD13F228D16}"/>
              </a:ext>
            </a:extLst>
          </p:cNvPr>
          <p:cNvSpPr>
            <a:spLocks noGrp="1"/>
          </p:cNvSpPr>
          <p:nvPr>
            <p:ph type="title"/>
          </p:nvPr>
        </p:nvSpPr>
        <p:spPr/>
        <p:txBody>
          <a:bodyPr/>
          <a:lstStyle/>
          <a:p>
            <a:r>
              <a:rPr lang="en-US" sz="3200" dirty="0"/>
              <a:t>Class vs Object vs Instance vs Reference</a:t>
            </a:r>
          </a:p>
        </p:txBody>
      </p:sp>
      <p:pic>
        <p:nvPicPr>
          <p:cNvPr id="6" name="Picture 5">
            <a:extLst>
              <a:ext uri="{FF2B5EF4-FFF2-40B4-BE49-F238E27FC236}">
                <a16:creationId xmlns:a16="http://schemas.microsoft.com/office/drawing/2014/main" id="{0B42F250-A622-644D-994E-9F0769112EC2}"/>
              </a:ext>
            </a:extLst>
          </p:cNvPr>
          <p:cNvPicPr>
            <a:picLocks noChangeAspect="1"/>
          </p:cNvPicPr>
          <p:nvPr/>
        </p:nvPicPr>
        <p:blipFill>
          <a:blip r:embed="rId2"/>
          <a:stretch>
            <a:fillRect/>
          </a:stretch>
        </p:blipFill>
        <p:spPr>
          <a:xfrm>
            <a:off x="499362" y="3493605"/>
            <a:ext cx="4320680" cy="239755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AEAD32B-819D-564C-BABE-677BE41B9104}"/>
              </a:ext>
            </a:extLst>
          </p:cNvPr>
          <p:cNvPicPr>
            <a:picLocks noChangeAspect="1"/>
          </p:cNvPicPr>
          <p:nvPr/>
        </p:nvPicPr>
        <p:blipFill>
          <a:blip r:embed="rId3"/>
          <a:stretch>
            <a:fillRect/>
          </a:stretch>
        </p:blipFill>
        <p:spPr>
          <a:xfrm>
            <a:off x="499362" y="1918160"/>
            <a:ext cx="2759978" cy="142387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F0AB8C1-F346-0B4C-9802-5DDD7D81933B}"/>
              </a:ext>
            </a:extLst>
          </p:cNvPr>
          <p:cNvSpPr txBox="1"/>
          <p:nvPr/>
        </p:nvSpPr>
        <p:spPr>
          <a:xfrm>
            <a:off x="4759935" y="2296665"/>
            <a:ext cx="1680140" cy="369332"/>
          </a:xfrm>
          <a:prstGeom prst="rect">
            <a:avLst/>
          </a:prstGeom>
          <a:noFill/>
        </p:spPr>
        <p:txBody>
          <a:bodyPr wrap="none" rtlCol="0">
            <a:spAutoFit/>
          </a:bodyPr>
          <a:lstStyle/>
          <a:p>
            <a:r>
              <a:rPr lang="en-US" altLang="zh-CN" dirty="0" err="1"/>
              <a:t>iphone.network</a:t>
            </a:r>
            <a:endParaRPr lang="en-US" dirty="0"/>
          </a:p>
        </p:txBody>
      </p:sp>
      <p:grpSp>
        <p:nvGrpSpPr>
          <p:cNvPr id="14" name="Group 13">
            <a:extLst>
              <a:ext uri="{FF2B5EF4-FFF2-40B4-BE49-F238E27FC236}">
                <a16:creationId xmlns:a16="http://schemas.microsoft.com/office/drawing/2014/main" id="{36393E2F-5FF3-CA4D-885E-4D727952A70B}"/>
              </a:ext>
            </a:extLst>
          </p:cNvPr>
          <p:cNvGrpSpPr/>
          <p:nvPr/>
        </p:nvGrpSpPr>
        <p:grpSpPr>
          <a:xfrm>
            <a:off x="7419900" y="1816214"/>
            <a:ext cx="1291905" cy="3225572"/>
            <a:chOff x="6727970" y="2013357"/>
            <a:chExt cx="1786855" cy="3225572"/>
          </a:xfrm>
        </p:grpSpPr>
        <p:sp>
          <p:nvSpPr>
            <p:cNvPr id="15" name="Rounded Rectangle 14">
              <a:extLst>
                <a:ext uri="{FF2B5EF4-FFF2-40B4-BE49-F238E27FC236}">
                  <a16:creationId xmlns:a16="http://schemas.microsoft.com/office/drawing/2014/main" id="{A395A28D-042B-E64D-9BA8-856CDAF49757}"/>
                </a:ext>
              </a:extLst>
            </p:cNvPr>
            <p:cNvSpPr/>
            <p:nvPr/>
          </p:nvSpPr>
          <p:spPr>
            <a:xfrm>
              <a:off x="6727970" y="2013357"/>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D0998230-628C-3941-8D76-DBD57835807A}"/>
                </a:ext>
              </a:extLst>
            </p:cNvPr>
            <p:cNvSpPr/>
            <p:nvPr/>
          </p:nvSpPr>
          <p:spPr>
            <a:xfrm>
              <a:off x="6727970" y="2281805"/>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C0B589AC-42E9-A74A-8128-D9C344432F53}"/>
                </a:ext>
              </a:extLst>
            </p:cNvPr>
            <p:cNvSpPr/>
            <p:nvPr/>
          </p:nvSpPr>
          <p:spPr>
            <a:xfrm>
              <a:off x="6727970" y="2550253"/>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4AE203F6-01B0-FF46-86AD-2644D6CBCE32}"/>
                </a:ext>
              </a:extLst>
            </p:cNvPr>
            <p:cNvSpPr/>
            <p:nvPr/>
          </p:nvSpPr>
          <p:spPr>
            <a:xfrm>
              <a:off x="6727970" y="2818701"/>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3EDAED69-6B1E-7D43-9B3B-D40B21D6E467}"/>
                </a:ext>
              </a:extLst>
            </p:cNvPr>
            <p:cNvSpPr/>
            <p:nvPr/>
          </p:nvSpPr>
          <p:spPr>
            <a:xfrm>
              <a:off x="6727970" y="3087149"/>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FA827588-50C6-E94D-9448-C91869583620}"/>
                </a:ext>
              </a:extLst>
            </p:cNvPr>
            <p:cNvSpPr/>
            <p:nvPr/>
          </p:nvSpPr>
          <p:spPr>
            <a:xfrm>
              <a:off x="6727970" y="3355597"/>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CBCBF9BA-D731-A649-B838-6DD1719A835E}"/>
                </a:ext>
              </a:extLst>
            </p:cNvPr>
            <p:cNvSpPr/>
            <p:nvPr/>
          </p:nvSpPr>
          <p:spPr>
            <a:xfrm>
              <a:off x="6727970" y="3624045"/>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3BBC241D-03F0-6143-BEA1-74FF22102AE2}"/>
                </a:ext>
              </a:extLst>
            </p:cNvPr>
            <p:cNvSpPr/>
            <p:nvPr/>
          </p:nvSpPr>
          <p:spPr>
            <a:xfrm>
              <a:off x="6727970" y="3892493"/>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B9C88A55-7631-704E-96F2-5F31EBC7425A}"/>
                </a:ext>
              </a:extLst>
            </p:cNvPr>
            <p:cNvSpPr/>
            <p:nvPr/>
          </p:nvSpPr>
          <p:spPr>
            <a:xfrm>
              <a:off x="6727970" y="4165137"/>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F6FA16B6-AAB0-2E4B-8317-42EDA050F170}"/>
                </a:ext>
              </a:extLst>
            </p:cNvPr>
            <p:cNvSpPr/>
            <p:nvPr/>
          </p:nvSpPr>
          <p:spPr>
            <a:xfrm>
              <a:off x="6727970" y="4433585"/>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624650DE-8E94-D049-911E-979DA1EEB6F0}"/>
                </a:ext>
              </a:extLst>
            </p:cNvPr>
            <p:cNvSpPr/>
            <p:nvPr/>
          </p:nvSpPr>
          <p:spPr>
            <a:xfrm>
              <a:off x="6727970" y="4702033"/>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40E5B04A-F40F-6E4E-8DE5-16B12CAC207A}"/>
                </a:ext>
              </a:extLst>
            </p:cNvPr>
            <p:cNvSpPr/>
            <p:nvPr/>
          </p:nvSpPr>
          <p:spPr>
            <a:xfrm>
              <a:off x="6727970" y="4970481"/>
              <a:ext cx="1786855" cy="268448"/>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6B19E0DA-B502-E549-98D6-04AC9D23E4C1}"/>
              </a:ext>
            </a:extLst>
          </p:cNvPr>
          <p:cNvGrpSpPr/>
          <p:nvPr/>
        </p:nvGrpSpPr>
        <p:grpSpPr>
          <a:xfrm>
            <a:off x="6937909" y="1810211"/>
            <a:ext cx="481991" cy="3200405"/>
            <a:chOff x="6727970" y="2013357"/>
            <a:chExt cx="1786855" cy="3200405"/>
          </a:xfrm>
        </p:grpSpPr>
        <p:sp>
          <p:nvSpPr>
            <p:cNvPr id="28" name="Rounded Rectangle 27">
              <a:extLst>
                <a:ext uri="{FF2B5EF4-FFF2-40B4-BE49-F238E27FC236}">
                  <a16:creationId xmlns:a16="http://schemas.microsoft.com/office/drawing/2014/main" id="{2AE4DEB4-C233-C347-A3BE-F0D861C1A6CF}"/>
                </a:ext>
              </a:extLst>
            </p:cNvPr>
            <p:cNvSpPr/>
            <p:nvPr/>
          </p:nvSpPr>
          <p:spPr>
            <a:xfrm>
              <a:off x="6727970" y="2013357"/>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0</a:t>
              </a:r>
            </a:p>
          </p:txBody>
        </p:sp>
        <p:sp>
          <p:nvSpPr>
            <p:cNvPr id="29" name="Rounded Rectangle 28">
              <a:extLst>
                <a:ext uri="{FF2B5EF4-FFF2-40B4-BE49-F238E27FC236}">
                  <a16:creationId xmlns:a16="http://schemas.microsoft.com/office/drawing/2014/main" id="{F3D7927C-7267-0D4B-AABE-3E1EC63669E6}"/>
                </a:ext>
              </a:extLst>
            </p:cNvPr>
            <p:cNvSpPr/>
            <p:nvPr/>
          </p:nvSpPr>
          <p:spPr>
            <a:xfrm>
              <a:off x="6727970" y="2281805"/>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1</a:t>
              </a:r>
            </a:p>
          </p:txBody>
        </p:sp>
        <p:sp>
          <p:nvSpPr>
            <p:cNvPr id="30" name="Rounded Rectangle 29">
              <a:extLst>
                <a:ext uri="{FF2B5EF4-FFF2-40B4-BE49-F238E27FC236}">
                  <a16:creationId xmlns:a16="http://schemas.microsoft.com/office/drawing/2014/main" id="{4BE38D14-BCF4-AC43-A0E4-C770A915CCE1}"/>
                </a:ext>
              </a:extLst>
            </p:cNvPr>
            <p:cNvSpPr/>
            <p:nvPr/>
          </p:nvSpPr>
          <p:spPr>
            <a:xfrm>
              <a:off x="6727970" y="2550253"/>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2</a:t>
              </a:r>
            </a:p>
          </p:txBody>
        </p:sp>
        <p:sp>
          <p:nvSpPr>
            <p:cNvPr id="31" name="Rounded Rectangle 30">
              <a:extLst>
                <a:ext uri="{FF2B5EF4-FFF2-40B4-BE49-F238E27FC236}">
                  <a16:creationId xmlns:a16="http://schemas.microsoft.com/office/drawing/2014/main" id="{1C15B002-C877-B447-9195-CCA6FD3F05CE}"/>
                </a:ext>
              </a:extLst>
            </p:cNvPr>
            <p:cNvSpPr/>
            <p:nvPr/>
          </p:nvSpPr>
          <p:spPr>
            <a:xfrm>
              <a:off x="6727970" y="2818701"/>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3</a:t>
              </a:r>
            </a:p>
          </p:txBody>
        </p:sp>
        <p:sp>
          <p:nvSpPr>
            <p:cNvPr id="32" name="Rounded Rectangle 31">
              <a:extLst>
                <a:ext uri="{FF2B5EF4-FFF2-40B4-BE49-F238E27FC236}">
                  <a16:creationId xmlns:a16="http://schemas.microsoft.com/office/drawing/2014/main" id="{79C8C9C7-5882-A749-AAD5-834AAF3010A8}"/>
                </a:ext>
              </a:extLst>
            </p:cNvPr>
            <p:cNvSpPr/>
            <p:nvPr/>
          </p:nvSpPr>
          <p:spPr>
            <a:xfrm>
              <a:off x="6727970" y="3087149"/>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4</a:t>
              </a:r>
            </a:p>
          </p:txBody>
        </p:sp>
        <p:sp>
          <p:nvSpPr>
            <p:cNvPr id="33" name="Rounded Rectangle 32">
              <a:extLst>
                <a:ext uri="{FF2B5EF4-FFF2-40B4-BE49-F238E27FC236}">
                  <a16:creationId xmlns:a16="http://schemas.microsoft.com/office/drawing/2014/main" id="{69682FBB-4C99-274C-A58A-589D51D04081}"/>
                </a:ext>
              </a:extLst>
            </p:cNvPr>
            <p:cNvSpPr/>
            <p:nvPr/>
          </p:nvSpPr>
          <p:spPr>
            <a:xfrm>
              <a:off x="6727970" y="3355597"/>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5</a:t>
              </a:r>
            </a:p>
          </p:txBody>
        </p:sp>
        <p:sp>
          <p:nvSpPr>
            <p:cNvPr id="34" name="Rounded Rectangle 33">
              <a:extLst>
                <a:ext uri="{FF2B5EF4-FFF2-40B4-BE49-F238E27FC236}">
                  <a16:creationId xmlns:a16="http://schemas.microsoft.com/office/drawing/2014/main" id="{A523C05E-6B74-4D4A-8D41-F7C233762FC0}"/>
                </a:ext>
              </a:extLst>
            </p:cNvPr>
            <p:cNvSpPr/>
            <p:nvPr/>
          </p:nvSpPr>
          <p:spPr>
            <a:xfrm>
              <a:off x="6727970" y="3624045"/>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6</a:t>
              </a:r>
            </a:p>
          </p:txBody>
        </p:sp>
        <p:sp>
          <p:nvSpPr>
            <p:cNvPr id="35" name="Rounded Rectangle 34">
              <a:extLst>
                <a:ext uri="{FF2B5EF4-FFF2-40B4-BE49-F238E27FC236}">
                  <a16:creationId xmlns:a16="http://schemas.microsoft.com/office/drawing/2014/main" id="{31CB8F3C-59E6-4B46-809C-67CF2BB573E2}"/>
                </a:ext>
              </a:extLst>
            </p:cNvPr>
            <p:cNvSpPr/>
            <p:nvPr/>
          </p:nvSpPr>
          <p:spPr>
            <a:xfrm>
              <a:off x="6727970" y="3892493"/>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7</a:t>
              </a:r>
            </a:p>
          </p:txBody>
        </p:sp>
        <p:sp>
          <p:nvSpPr>
            <p:cNvPr id="36" name="Rounded Rectangle 35">
              <a:extLst>
                <a:ext uri="{FF2B5EF4-FFF2-40B4-BE49-F238E27FC236}">
                  <a16:creationId xmlns:a16="http://schemas.microsoft.com/office/drawing/2014/main" id="{DFCFFDD2-C162-E247-AC91-D55F9D54ADF4}"/>
                </a:ext>
              </a:extLst>
            </p:cNvPr>
            <p:cNvSpPr/>
            <p:nvPr/>
          </p:nvSpPr>
          <p:spPr>
            <a:xfrm>
              <a:off x="6727970" y="4139970"/>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8</a:t>
              </a:r>
            </a:p>
          </p:txBody>
        </p:sp>
        <p:sp>
          <p:nvSpPr>
            <p:cNvPr id="38" name="Rounded Rectangle 37">
              <a:extLst>
                <a:ext uri="{FF2B5EF4-FFF2-40B4-BE49-F238E27FC236}">
                  <a16:creationId xmlns:a16="http://schemas.microsoft.com/office/drawing/2014/main" id="{A0FA12FC-352A-D540-B840-888C3C4B606C}"/>
                </a:ext>
              </a:extLst>
            </p:cNvPr>
            <p:cNvSpPr/>
            <p:nvPr/>
          </p:nvSpPr>
          <p:spPr>
            <a:xfrm>
              <a:off x="6727970" y="4408418"/>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9</a:t>
              </a:r>
            </a:p>
          </p:txBody>
        </p:sp>
        <p:sp>
          <p:nvSpPr>
            <p:cNvPr id="39" name="Rounded Rectangle 38">
              <a:extLst>
                <a:ext uri="{FF2B5EF4-FFF2-40B4-BE49-F238E27FC236}">
                  <a16:creationId xmlns:a16="http://schemas.microsoft.com/office/drawing/2014/main" id="{27617AD7-8619-5547-B513-4F9EF04DD681}"/>
                </a:ext>
              </a:extLst>
            </p:cNvPr>
            <p:cNvSpPr/>
            <p:nvPr/>
          </p:nvSpPr>
          <p:spPr>
            <a:xfrm>
              <a:off x="6727970" y="4676866"/>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10</a:t>
              </a:r>
            </a:p>
          </p:txBody>
        </p:sp>
        <p:sp>
          <p:nvSpPr>
            <p:cNvPr id="40" name="Rounded Rectangle 39">
              <a:extLst>
                <a:ext uri="{FF2B5EF4-FFF2-40B4-BE49-F238E27FC236}">
                  <a16:creationId xmlns:a16="http://schemas.microsoft.com/office/drawing/2014/main" id="{5AC8CCA8-7D5D-0C42-8CD4-A17D96F42F7D}"/>
                </a:ext>
              </a:extLst>
            </p:cNvPr>
            <p:cNvSpPr/>
            <p:nvPr/>
          </p:nvSpPr>
          <p:spPr>
            <a:xfrm>
              <a:off x="6727970" y="4945314"/>
              <a:ext cx="178685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50000"/>
                    </a:schemeClr>
                  </a:solidFill>
                </a:rPr>
                <a:t>11</a:t>
              </a:r>
            </a:p>
          </p:txBody>
        </p:sp>
      </p:grpSp>
      <p:sp>
        <p:nvSpPr>
          <p:cNvPr id="45" name="Rounded Rectangle 44">
            <a:extLst>
              <a:ext uri="{FF2B5EF4-FFF2-40B4-BE49-F238E27FC236}">
                <a16:creationId xmlns:a16="http://schemas.microsoft.com/office/drawing/2014/main" id="{85881251-8203-1347-9856-02CE4B463698}"/>
              </a:ext>
            </a:extLst>
          </p:cNvPr>
          <p:cNvSpPr/>
          <p:nvPr/>
        </p:nvSpPr>
        <p:spPr>
          <a:xfrm>
            <a:off x="7622378" y="2368887"/>
            <a:ext cx="886948"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rgbClr val="FF0000"/>
                </a:solidFill>
              </a:rPr>
              <a:t>“ATT</a:t>
            </a:r>
            <a:r>
              <a:rPr lang="zh-CN" altLang="en-US" sz="1600" b="1" dirty="0">
                <a:solidFill>
                  <a:srgbClr val="FF0000"/>
                </a:solidFill>
              </a:rPr>
              <a:t>”</a:t>
            </a:r>
            <a:endParaRPr lang="en-US" sz="1600" b="1" dirty="0">
              <a:solidFill>
                <a:srgbClr val="FF0000"/>
              </a:solidFill>
            </a:endParaRPr>
          </a:p>
        </p:txBody>
      </p:sp>
      <p:sp>
        <p:nvSpPr>
          <p:cNvPr id="54" name="TextBox 53">
            <a:extLst>
              <a:ext uri="{FF2B5EF4-FFF2-40B4-BE49-F238E27FC236}">
                <a16:creationId xmlns:a16="http://schemas.microsoft.com/office/drawing/2014/main" id="{03D3604B-D40C-2E47-A679-C7E60AAB42D3}"/>
              </a:ext>
            </a:extLst>
          </p:cNvPr>
          <p:cNvSpPr txBox="1"/>
          <p:nvPr/>
        </p:nvSpPr>
        <p:spPr>
          <a:xfrm>
            <a:off x="5351532" y="3155013"/>
            <a:ext cx="588944" cy="400110"/>
          </a:xfrm>
          <a:prstGeom prst="rect">
            <a:avLst/>
          </a:prstGeom>
          <a:noFill/>
        </p:spPr>
        <p:txBody>
          <a:bodyPr wrap="none" rtlCol="0">
            <a:spAutoFit/>
          </a:bodyPr>
          <a:lstStyle/>
          <a:p>
            <a:r>
              <a:rPr lang="en-US" altLang="zh-CN" sz="2000" dirty="0"/>
              <a:t>str1</a:t>
            </a:r>
            <a:endParaRPr lang="en-US" sz="2000" dirty="0"/>
          </a:p>
        </p:txBody>
      </p:sp>
      <p:cxnSp>
        <p:nvCxnSpPr>
          <p:cNvPr id="55" name="Straight Arrow Connector 54">
            <a:extLst>
              <a:ext uri="{FF2B5EF4-FFF2-40B4-BE49-F238E27FC236}">
                <a16:creationId xmlns:a16="http://schemas.microsoft.com/office/drawing/2014/main" id="{77B95380-20B8-CB4A-A93D-24249BCF82DF}"/>
              </a:ext>
            </a:extLst>
          </p:cNvPr>
          <p:cNvCxnSpPr>
            <a:cxnSpLocks/>
            <a:stCxn id="10" idx="3"/>
            <a:endCxn id="30" idx="1"/>
          </p:cNvCxnSpPr>
          <p:nvPr/>
        </p:nvCxnSpPr>
        <p:spPr>
          <a:xfrm>
            <a:off x="6440075" y="2481331"/>
            <a:ext cx="497834" cy="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98DE795F-7C49-FA43-B6F4-2FD88FE9B8E4}"/>
              </a:ext>
            </a:extLst>
          </p:cNvPr>
          <p:cNvCxnSpPr>
            <a:cxnSpLocks/>
            <a:stCxn id="54" idx="3"/>
            <a:endCxn id="30" idx="2"/>
          </p:cNvCxnSpPr>
          <p:nvPr/>
        </p:nvCxnSpPr>
        <p:spPr>
          <a:xfrm flipV="1">
            <a:off x="5940476" y="2615555"/>
            <a:ext cx="1238429" cy="739513"/>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59" name="Rounded Rectangle 58">
            <a:extLst>
              <a:ext uri="{FF2B5EF4-FFF2-40B4-BE49-F238E27FC236}">
                <a16:creationId xmlns:a16="http://schemas.microsoft.com/office/drawing/2014/main" id="{8DBF0ED6-3992-FF48-9D2C-01B1A3D04207}"/>
              </a:ext>
            </a:extLst>
          </p:cNvPr>
          <p:cNvSpPr/>
          <p:nvPr/>
        </p:nvSpPr>
        <p:spPr>
          <a:xfrm>
            <a:off x="7483690" y="3969801"/>
            <a:ext cx="1164325" cy="268448"/>
          </a:xfrm>
          <a:prstGeom prst="round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rgbClr val="FF0000"/>
                </a:solidFill>
              </a:rPr>
              <a:t>“Verizon</a:t>
            </a:r>
            <a:r>
              <a:rPr lang="zh-CN" altLang="en-US" sz="1600" b="1" dirty="0">
                <a:solidFill>
                  <a:srgbClr val="FF0000"/>
                </a:solidFill>
              </a:rPr>
              <a:t>”</a:t>
            </a:r>
            <a:endParaRPr lang="en-US" sz="1600" b="1" dirty="0">
              <a:solidFill>
                <a:srgbClr val="FF0000"/>
              </a:solidFill>
            </a:endParaRPr>
          </a:p>
        </p:txBody>
      </p:sp>
      <p:sp>
        <p:nvSpPr>
          <p:cNvPr id="66" name="TextBox 65">
            <a:extLst>
              <a:ext uri="{FF2B5EF4-FFF2-40B4-BE49-F238E27FC236}">
                <a16:creationId xmlns:a16="http://schemas.microsoft.com/office/drawing/2014/main" id="{7CE277A9-2D6B-264B-9D19-8A0BD6C884A2}"/>
              </a:ext>
            </a:extLst>
          </p:cNvPr>
          <p:cNvSpPr txBox="1"/>
          <p:nvPr/>
        </p:nvSpPr>
        <p:spPr>
          <a:xfrm>
            <a:off x="123058" y="6486489"/>
            <a:ext cx="6928500" cy="261610"/>
          </a:xfrm>
          <a:prstGeom prst="rect">
            <a:avLst/>
          </a:prstGeom>
          <a:noFill/>
        </p:spPr>
        <p:txBody>
          <a:bodyPr wrap="none" rtlCol="0">
            <a:spAutoFit/>
          </a:bodyPr>
          <a:lstStyle/>
          <a:p>
            <a:r>
              <a:rPr lang="en-US" altLang="zh-CN" sz="1100" dirty="0"/>
              <a:t>More</a:t>
            </a:r>
            <a:r>
              <a:rPr lang="zh-CN" altLang="en-US" sz="1100" dirty="0"/>
              <a:t> </a:t>
            </a:r>
            <a:r>
              <a:rPr lang="en-US" altLang="zh-CN" sz="1100" dirty="0"/>
              <a:t>on</a:t>
            </a:r>
            <a:r>
              <a:rPr lang="zh-CN" altLang="en-US" sz="1100" dirty="0"/>
              <a:t> </a:t>
            </a:r>
            <a:r>
              <a:rPr lang="en-US" altLang="zh-CN" sz="1100" dirty="0"/>
              <a:t>string</a:t>
            </a:r>
            <a:r>
              <a:rPr lang="zh-CN" altLang="en-US" sz="1100" dirty="0"/>
              <a:t> </a:t>
            </a:r>
            <a:r>
              <a:rPr lang="en-US" altLang="zh-CN" sz="1100" dirty="0"/>
              <a:t>passing</a:t>
            </a:r>
            <a:r>
              <a:rPr lang="zh-CN" altLang="en-US" sz="1100" dirty="0"/>
              <a:t> </a:t>
            </a:r>
            <a:r>
              <a:rPr lang="en-US" altLang="zh-CN" sz="1100" dirty="0">
                <a:hlinkClick r:id="rId4"/>
              </a:rPr>
              <a:t>https://theopentutorials.com/tutorials/java/strings/passing-string-as-parameter-to-a-method</a:t>
            </a:r>
            <a:r>
              <a:rPr lang="zh-CN" altLang="en-US" sz="1100" dirty="0"/>
              <a:t> </a:t>
            </a:r>
            <a:endParaRPr lang="en-US" sz="1100" dirty="0"/>
          </a:p>
        </p:txBody>
      </p:sp>
      <p:cxnSp>
        <p:nvCxnSpPr>
          <p:cNvPr id="68" name="Straight Arrow Connector 67">
            <a:extLst>
              <a:ext uri="{FF2B5EF4-FFF2-40B4-BE49-F238E27FC236}">
                <a16:creationId xmlns:a16="http://schemas.microsoft.com/office/drawing/2014/main" id="{4B40CE48-9967-8F42-93F1-E3D1F994F54B}"/>
              </a:ext>
            </a:extLst>
          </p:cNvPr>
          <p:cNvCxnSpPr>
            <a:cxnSpLocks/>
            <a:stCxn id="54" idx="3"/>
            <a:endCxn id="36" idx="1"/>
          </p:cNvCxnSpPr>
          <p:nvPr/>
        </p:nvCxnSpPr>
        <p:spPr>
          <a:xfrm>
            <a:off x="5940476" y="3355068"/>
            <a:ext cx="997433" cy="71598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43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5" grpId="0"/>
      <p:bldP spid="54" grpId="0"/>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38E077-D12D-C74A-BBAA-DCD13F228D16}"/>
              </a:ext>
            </a:extLst>
          </p:cNvPr>
          <p:cNvSpPr>
            <a:spLocks noGrp="1"/>
          </p:cNvSpPr>
          <p:nvPr>
            <p:ph type="title"/>
          </p:nvPr>
        </p:nvSpPr>
        <p:spPr/>
        <p:txBody>
          <a:bodyPr/>
          <a:lstStyle/>
          <a:p>
            <a:r>
              <a:rPr lang="en-US" sz="3200" dirty="0"/>
              <a:t>Class vs Object vs Instance vs Reference</a:t>
            </a:r>
          </a:p>
        </p:txBody>
      </p:sp>
      <p:sp>
        <p:nvSpPr>
          <p:cNvPr id="2" name="TextBox 1">
            <a:extLst>
              <a:ext uri="{FF2B5EF4-FFF2-40B4-BE49-F238E27FC236}">
                <a16:creationId xmlns:a16="http://schemas.microsoft.com/office/drawing/2014/main" id="{9E574DC3-BD47-6342-8EF3-A0E22F72CACB}"/>
              </a:ext>
            </a:extLst>
          </p:cNvPr>
          <p:cNvSpPr txBox="1"/>
          <p:nvPr/>
        </p:nvSpPr>
        <p:spPr>
          <a:xfrm>
            <a:off x="2433310" y="2222771"/>
            <a:ext cx="4469300" cy="707886"/>
          </a:xfrm>
          <a:prstGeom prst="rect">
            <a:avLst/>
          </a:prstGeom>
          <a:noFill/>
        </p:spPr>
        <p:txBody>
          <a:bodyPr wrap="none" rtlCol="0">
            <a:spAutoFit/>
          </a:bodyPr>
          <a:lstStyle/>
          <a:p>
            <a:r>
              <a:rPr lang="en-US" sz="2400" b="1" dirty="0"/>
              <a:t>Java always pass by </a:t>
            </a:r>
            <a:r>
              <a:rPr lang="en-US" altLang="zh-CN" sz="4000" b="1" dirty="0">
                <a:solidFill>
                  <a:srgbClr val="FF0000"/>
                </a:solidFill>
              </a:rPr>
              <a:t>”v</a:t>
            </a:r>
            <a:r>
              <a:rPr lang="en-US" sz="4000" b="1" dirty="0">
                <a:solidFill>
                  <a:srgbClr val="FF0000"/>
                </a:solidFill>
              </a:rPr>
              <a:t>alue</a:t>
            </a:r>
            <a:r>
              <a:rPr lang="en-US" altLang="zh-CN" sz="4000" b="1" dirty="0">
                <a:solidFill>
                  <a:srgbClr val="FF0000"/>
                </a:solidFill>
              </a:rPr>
              <a:t>”</a:t>
            </a:r>
            <a:endParaRPr lang="en-US" sz="2400" b="1" dirty="0">
              <a:solidFill>
                <a:srgbClr val="FF0000"/>
              </a:solidFill>
            </a:endParaRPr>
          </a:p>
        </p:txBody>
      </p:sp>
      <p:sp>
        <p:nvSpPr>
          <p:cNvPr id="8" name="Rectangle 7">
            <a:extLst>
              <a:ext uri="{FF2B5EF4-FFF2-40B4-BE49-F238E27FC236}">
                <a16:creationId xmlns:a16="http://schemas.microsoft.com/office/drawing/2014/main" id="{78AB737B-5D38-1740-8FF0-7D389F635C15}"/>
              </a:ext>
            </a:extLst>
          </p:cNvPr>
          <p:cNvSpPr/>
          <p:nvPr/>
        </p:nvSpPr>
        <p:spPr>
          <a:xfrm>
            <a:off x="265164" y="5846593"/>
            <a:ext cx="5845703" cy="369332"/>
          </a:xfrm>
          <a:prstGeom prst="rect">
            <a:avLst/>
          </a:prstGeom>
        </p:spPr>
        <p:txBody>
          <a:bodyPr wrap="none">
            <a:spAutoFit/>
          </a:bodyPr>
          <a:lstStyle/>
          <a:p>
            <a:r>
              <a:rPr lang="en-US" altLang="zh-CN" dirty="0">
                <a:hlinkClick r:id="rId2"/>
              </a:rPr>
              <a:t>this</a:t>
            </a:r>
            <a:r>
              <a:rPr lang="zh-CN" altLang="en-US" dirty="0">
                <a:hlinkClick r:id="rId2"/>
              </a:rPr>
              <a:t> </a:t>
            </a:r>
            <a:r>
              <a:rPr lang="en-US" altLang="zh-CN" dirty="0">
                <a:hlinkClick r:id="rId2"/>
              </a:rPr>
              <a:t>example</a:t>
            </a:r>
            <a:r>
              <a:rPr lang="zh-CN" altLang="en-US" dirty="0">
                <a:hlinkClick r:id="rId2"/>
              </a:rPr>
              <a:t> </a:t>
            </a:r>
            <a:r>
              <a:rPr lang="en-US" altLang="zh-CN" dirty="0">
                <a:hlinkClick r:id="rId2"/>
              </a:rPr>
              <a:t>code:</a:t>
            </a:r>
            <a:r>
              <a:rPr lang="zh-CN" altLang="en-US" dirty="0">
                <a:hlinkClick r:id="rId2"/>
              </a:rPr>
              <a:t> </a:t>
            </a:r>
            <a:r>
              <a:rPr lang="en-US" dirty="0">
                <a:hlinkClick r:id="rId2"/>
              </a:rPr>
              <a:t>https://github.com/pdgetrf/PassByWhat</a:t>
            </a:r>
            <a:r>
              <a:rPr lang="zh-CN" altLang="en-US" dirty="0"/>
              <a:t> </a:t>
            </a:r>
            <a:endParaRPr lang="en-US" dirty="0"/>
          </a:p>
        </p:txBody>
      </p:sp>
      <p:sp>
        <p:nvSpPr>
          <p:cNvPr id="4" name="TextBox 3">
            <a:extLst>
              <a:ext uri="{FF2B5EF4-FFF2-40B4-BE49-F238E27FC236}">
                <a16:creationId xmlns:a16="http://schemas.microsoft.com/office/drawing/2014/main" id="{1E578B98-7524-3E46-B8FF-BFCCFE89725C}"/>
              </a:ext>
            </a:extLst>
          </p:cNvPr>
          <p:cNvSpPr txBox="1"/>
          <p:nvPr/>
        </p:nvSpPr>
        <p:spPr>
          <a:xfrm>
            <a:off x="2764325" y="4203959"/>
            <a:ext cx="4168705" cy="369332"/>
          </a:xfrm>
          <a:prstGeom prst="rect">
            <a:avLst/>
          </a:prstGeom>
          <a:noFill/>
        </p:spPr>
        <p:txBody>
          <a:bodyPr wrap="none" rtlCol="0">
            <a:spAutoFit/>
          </a:bodyPr>
          <a:lstStyle/>
          <a:p>
            <a:r>
              <a:rPr lang="en-US" altLang="zh-CN" dirty="0"/>
              <a:t>The</a:t>
            </a:r>
            <a:r>
              <a:rPr lang="zh-CN" altLang="en-US" dirty="0"/>
              <a:t> </a:t>
            </a:r>
            <a:r>
              <a:rPr lang="en-US" altLang="zh-CN" dirty="0"/>
              <a:t>value</a:t>
            </a:r>
            <a:r>
              <a:rPr lang="zh-CN" altLang="en-US" dirty="0"/>
              <a:t> </a:t>
            </a:r>
            <a:r>
              <a:rPr lang="en-US" altLang="zh-CN" dirty="0"/>
              <a:t>of</a:t>
            </a:r>
            <a:r>
              <a:rPr lang="zh-CN" altLang="en-US" dirty="0"/>
              <a:t> </a:t>
            </a:r>
            <a:r>
              <a:rPr lang="en-US" altLang="zh-CN" dirty="0"/>
              <a:t>an</a:t>
            </a:r>
            <a:r>
              <a:rPr lang="zh-CN" altLang="en-US" dirty="0"/>
              <a:t> </a:t>
            </a:r>
            <a:r>
              <a:rPr lang="en-US" altLang="zh-CN" dirty="0">
                <a:solidFill>
                  <a:srgbClr val="FF0000"/>
                </a:solidFill>
              </a:rPr>
              <a:t>object</a:t>
            </a:r>
            <a:r>
              <a:rPr lang="zh-CN" altLang="en-US" dirty="0"/>
              <a:t> </a:t>
            </a:r>
            <a:r>
              <a:rPr lang="en-US" altLang="zh-CN" dirty="0"/>
              <a:t>type</a:t>
            </a:r>
            <a:r>
              <a:rPr lang="zh-CN" altLang="en-US" dirty="0"/>
              <a:t> </a:t>
            </a:r>
            <a:r>
              <a:rPr lang="en-US" altLang="zh-CN" dirty="0"/>
              <a:t>is</a:t>
            </a:r>
            <a:r>
              <a:rPr lang="zh-CN" altLang="en-US" dirty="0"/>
              <a:t> </a:t>
            </a:r>
            <a:r>
              <a:rPr lang="en-US" altLang="zh-CN" dirty="0"/>
              <a:t>its</a:t>
            </a:r>
            <a:r>
              <a:rPr lang="zh-CN" altLang="en-US" dirty="0"/>
              <a:t> </a:t>
            </a:r>
            <a:r>
              <a:rPr lang="en-US" altLang="zh-CN" u="sng" dirty="0"/>
              <a:t>reference</a:t>
            </a:r>
            <a:endParaRPr lang="en-US" u="sng" dirty="0"/>
          </a:p>
        </p:txBody>
      </p:sp>
      <p:sp>
        <p:nvSpPr>
          <p:cNvPr id="9" name="TextBox 8">
            <a:extLst>
              <a:ext uri="{FF2B5EF4-FFF2-40B4-BE49-F238E27FC236}">
                <a16:creationId xmlns:a16="http://schemas.microsoft.com/office/drawing/2014/main" id="{2090582B-799B-C649-811E-484E4B02FC46}"/>
              </a:ext>
            </a:extLst>
          </p:cNvPr>
          <p:cNvSpPr txBox="1"/>
          <p:nvPr/>
        </p:nvSpPr>
        <p:spPr>
          <a:xfrm>
            <a:off x="2764324" y="3626516"/>
            <a:ext cx="3901196" cy="369332"/>
          </a:xfrm>
          <a:prstGeom prst="rect">
            <a:avLst/>
          </a:prstGeom>
          <a:noFill/>
        </p:spPr>
        <p:txBody>
          <a:bodyPr wrap="none" rtlCol="0">
            <a:spAutoFit/>
          </a:bodyPr>
          <a:lstStyle/>
          <a:p>
            <a:r>
              <a:rPr lang="en-US" altLang="zh-CN" dirty="0"/>
              <a:t>The</a:t>
            </a:r>
            <a:r>
              <a:rPr lang="zh-CN" altLang="en-US" dirty="0"/>
              <a:t> </a:t>
            </a:r>
            <a:r>
              <a:rPr lang="en-US" altLang="zh-CN" dirty="0"/>
              <a:t>value</a:t>
            </a:r>
            <a:r>
              <a:rPr lang="zh-CN" altLang="en-US" dirty="0"/>
              <a:t> </a:t>
            </a:r>
            <a:r>
              <a:rPr lang="en-US" altLang="zh-CN" dirty="0"/>
              <a:t>of</a:t>
            </a:r>
            <a:r>
              <a:rPr lang="zh-CN" altLang="en-US" dirty="0"/>
              <a:t> </a:t>
            </a:r>
            <a:r>
              <a:rPr lang="en-US" altLang="zh-CN" dirty="0"/>
              <a:t>a</a:t>
            </a:r>
            <a:r>
              <a:rPr lang="zh-CN" altLang="en-US" dirty="0"/>
              <a:t> </a:t>
            </a:r>
            <a:r>
              <a:rPr lang="en-US" altLang="zh-CN" dirty="0">
                <a:solidFill>
                  <a:srgbClr val="FF0000"/>
                </a:solidFill>
              </a:rPr>
              <a:t>primitive</a:t>
            </a:r>
            <a:r>
              <a:rPr lang="zh-CN" altLang="en-US" dirty="0"/>
              <a:t> </a:t>
            </a:r>
            <a:r>
              <a:rPr lang="en-US" altLang="zh-CN" dirty="0"/>
              <a:t>type</a:t>
            </a:r>
            <a:r>
              <a:rPr lang="zh-CN" altLang="en-US" dirty="0"/>
              <a:t> </a:t>
            </a:r>
            <a:r>
              <a:rPr lang="en-US" altLang="zh-CN" dirty="0"/>
              <a:t>is</a:t>
            </a:r>
            <a:r>
              <a:rPr lang="zh-CN" altLang="en-US" dirty="0"/>
              <a:t> </a:t>
            </a:r>
            <a:r>
              <a:rPr lang="en-US" altLang="zh-CN" dirty="0"/>
              <a:t>its</a:t>
            </a:r>
            <a:r>
              <a:rPr lang="zh-CN" altLang="en-US" dirty="0"/>
              <a:t> </a:t>
            </a:r>
            <a:r>
              <a:rPr lang="en-US" altLang="zh-CN" u="sng" dirty="0"/>
              <a:t>value</a:t>
            </a:r>
            <a:endParaRPr lang="en-US" u="sng" dirty="0"/>
          </a:p>
        </p:txBody>
      </p:sp>
      <p:sp>
        <p:nvSpPr>
          <p:cNvPr id="10" name="Rectangle 9">
            <a:extLst>
              <a:ext uri="{FF2B5EF4-FFF2-40B4-BE49-F238E27FC236}">
                <a16:creationId xmlns:a16="http://schemas.microsoft.com/office/drawing/2014/main" id="{F4D2CEA5-F84E-5943-9422-AD21A45149BE}"/>
              </a:ext>
            </a:extLst>
          </p:cNvPr>
          <p:cNvSpPr/>
          <p:nvPr/>
        </p:nvSpPr>
        <p:spPr>
          <a:xfrm>
            <a:off x="265164" y="6424036"/>
            <a:ext cx="5524150" cy="261610"/>
          </a:xfrm>
          <a:prstGeom prst="rect">
            <a:avLst/>
          </a:prstGeom>
        </p:spPr>
        <p:txBody>
          <a:bodyPr wrap="square">
            <a:spAutoFit/>
          </a:bodyPr>
          <a:lstStyle/>
          <a:p>
            <a:r>
              <a:rPr lang="en-US" altLang="zh-CN" sz="1100" dirty="0">
                <a:hlinkClick r:id="rId3"/>
              </a:rPr>
              <a:t>More</a:t>
            </a:r>
            <a:r>
              <a:rPr lang="zh-CN" altLang="en-US" sz="1100" dirty="0">
                <a:hlinkClick r:id="rId3"/>
              </a:rPr>
              <a:t> </a:t>
            </a:r>
            <a:r>
              <a:rPr lang="en-US" altLang="zh-CN" sz="1100" dirty="0">
                <a:hlinkClick r:id="rId3"/>
              </a:rPr>
              <a:t>discussion</a:t>
            </a:r>
            <a:r>
              <a:rPr lang="zh-CN" altLang="en-US" sz="1100" dirty="0">
                <a:hlinkClick r:id="rId3"/>
              </a:rPr>
              <a:t> </a:t>
            </a:r>
            <a:r>
              <a:rPr lang="en-US" sz="1100" dirty="0">
                <a:hlinkClick r:id="rId3"/>
              </a:rPr>
              <a:t>https://www.geeksforgeeks.org/passing-and-returning-objects-in-jav</a:t>
            </a:r>
            <a:r>
              <a:rPr lang="en-US" altLang="zh-CN" sz="1100" dirty="0">
                <a:hlinkClick r:id="rId3"/>
              </a:rPr>
              <a:t>a</a:t>
            </a:r>
            <a:r>
              <a:rPr lang="zh-CN" altLang="en-US" sz="1100" dirty="0"/>
              <a:t> </a:t>
            </a:r>
            <a:endParaRPr lang="en-US" sz="1100" dirty="0"/>
          </a:p>
        </p:txBody>
      </p:sp>
    </p:spTree>
    <p:extLst>
      <p:ext uri="{BB962C8B-B14F-4D97-AF65-F5344CB8AC3E}">
        <p14:creationId xmlns:p14="http://schemas.microsoft.com/office/powerpoint/2010/main" val="924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4"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904E81-14E5-504C-BABA-5BD8DF0F6423}"/>
              </a:ext>
            </a:extLst>
          </p:cNvPr>
          <p:cNvSpPr>
            <a:spLocks noGrp="1"/>
          </p:cNvSpPr>
          <p:nvPr>
            <p:ph type="body" sz="quarter" idx="11"/>
          </p:nvPr>
        </p:nvSpPr>
        <p:spPr>
          <a:xfrm>
            <a:off x="659305" y="1736725"/>
            <a:ext cx="8196210" cy="754805"/>
          </a:xfrm>
        </p:spPr>
        <p:txBody>
          <a:bodyPr/>
          <a:lstStyle/>
          <a:p>
            <a:pPr marL="0" indent="0">
              <a:buNone/>
            </a:pPr>
            <a:r>
              <a:rPr lang="en-US" sz="3200" dirty="0"/>
              <a:t>Implement a class for cats</a:t>
            </a:r>
          </a:p>
          <a:p>
            <a:pPr marL="0" indent="0">
              <a:buNone/>
            </a:pPr>
            <a:endParaRPr lang="en-US" sz="3200" dirty="0"/>
          </a:p>
        </p:txBody>
      </p:sp>
      <p:sp>
        <p:nvSpPr>
          <p:cNvPr id="3" name="Title 2">
            <a:extLst>
              <a:ext uri="{FF2B5EF4-FFF2-40B4-BE49-F238E27FC236}">
                <a16:creationId xmlns:a16="http://schemas.microsoft.com/office/drawing/2014/main" id="{4EB500C6-31F5-3443-8098-552566CC524E}"/>
              </a:ext>
            </a:extLst>
          </p:cNvPr>
          <p:cNvSpPr>
            <a:spLocks noGrp="1"/>
          </p:cNvSpPr>
          <p:nvPr>
            <p:ph type="title"/>
          </p:nvPr>
        </p:nvSpPr>
        <p:spPr/>
        <p:txBody>
          <a:bodyPr/>
          <a:lstStyle/>
          <a:p>
            <a:r>
              <a:rPr lang="en-US" dirty="0"/>
              <a:t>Class Exercise</a:t>
            </a:r>
          </a:p>
        </p:txBody>
      </p:sp>
      <p:pic>
        <p:nvPicPr>
          <p:cNvPr id="4" name="Picture 3">
            <a:extLst>
              <a:ext uri="{FF2B5EF4-FFF2-40B4-BE49-F238E27FC236}">
                <a16:creationId xmlns:a16="http://schemas.microsoft.com/office/drawing/2014/main" id="{95DCECDC-7B79-D64E-9CC6-2C1DD4E31E7C}"/>
              </a:ext>
            </a:extLst>
          </p:cNvPr>
          <p:cNvPicPr>
            <a:picLocks noChangeAspect="1"/>
          </p:cNvPicPr>
          <p:nvPr/>
        </p:nvPicPr>
        <p:blipFill>
          <a:blip r:embed="rId2"/>
          <a:stretch>
            <a:fillRect/>
          </a:stretch>
        </p:blipFill>
        <p:spPr>
          <a:xfrm>
            <a:off x="6052656" y="1015067"/>
            <a:ext cx="2910863" cy="3215489"/>
          </a:xfrm>
          <a:prstGeom prst="rect">
            <a:avLst/>
          </a:prstGeom>
        </p:spPr>
      </p:pic>
      <p:sp>
        <p:nvSpPr>
          <p:cNvPr id="6" name="Text Placeholder 1">
            <a:extLst>
              <a:ext uri="{FF2B5EF4-FFF2-40B4-BE49-F238E27FC236}">
                <a16:creationId xmlns:a16="http://schemas.microsoft.com/office/drawing/2014/main" id="{C2B59BDC-7AC6-154E-9E2B-6059DFD0331F}"/>
              </a:ext>
            </a:extLst>
          </p:cNvPr>
          <p:cNvSpPr txBox="1">
            <a:spLocks/>
          </p:cNvSpPr>
          <p:nvPr/>
        </p:nvSpPr>
        <p:spPr>
          <a:xfrm>
            <a:off x="1199625" y="2622811"/>
            <a:ext cx="4244829" cy="2134401"/>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rgbClr val="0070C0"/>
                </a:solidFill>
              </a:rPr>
              <a:t>Member </a:t>
            </a:r>
            <a:r>
              <a:rPr lang="en-US" sz="3200" u="sng" dirty="0">
                <a:solidFill>
                  <a:srgbClr val="0070C0"/>
                </a:solidFill>
              </a:rPr>
              <a:t>Variables</a:t>
            </a:r>
            <a:r>
              <a:rPr lang="en-US" sz="3200" dirty="0">
                <a:solidFill>
                  <a:srgbClr val="0070C0"/>
                </a:solidFill>
              </a:rPr>
              <a:t>:</a:t>
            </a:r>
          </a:p>
          <a:p>
            <a:pPr marL="914400" lvl="1" indent="-514350">
              <a:buFont typeface="+mj-lt"/>
              <a:buAutoNum type="arabicPeriod"/>
            </a:pPr>
            <a:r>
              <a:rPr lang="en-US" sz="2800" b="0" dirty="0">
                <a:solidFill>
                  <a:srgbClr val="0070C0"/>
                </a:solidFill>
              </a:rPr>
              <a:t>Name</a:t>
            </a:r>
          </a:p>
          <a:p>
            <a:pPr marL="914400" lvl="1" indent="-514350">
              <a:buFont typeface="+mj-lt"/>
              <a:buAutoNum type="arabicPeriod"/>
            </a:pPr>
            <a:r>
              <a:rPr lang="en-US" sz="2800" b="0" dirty="0">
                <a:solidFill>
                  <a:srgbClr val="0070C0"/>
                </a:solidFill>
              </a:rPr>
              <a:t>Gender</a:t>
            </a:r>
          </a:p>
          <a:p>
            <a:pPr marL="914400" lvl="1" indent="-514350">
              <a:buFont typeface="+mj-lt"/>
              <a:buAutoNum type="arabicPeriod"/>
            </a:pPr>
            <a:r>
              <a:rPr lang="en-US" sz="2800" b="0" dirty="0">
                <a:solidFill>
                  <a:srgbClr val="0070C0"/>
                </a:solidFill>
              </a:rPr>
              <a:t>Age </a:t>
            </a:r>
          </a:p>
          <a:p>
            <a:pPr marL="0" indent="0">
              <a:buFont typeface="Lucida Grande"/>
              <a:buNone/>
            </a:pPr>
            <a:endParaRPr lang="en-US" sz="3200" dirty="0">
              <a:solidFill>
                <a:srgbClr val="0070C0"/>
              </a:solidFill>
            </a:endParaRPr>
          </a:p>
        </p:txBody>
      </p:sp>
      <p:sp>
        <p:nvSpPr>
          <p:cNvPr id="7" name="Text Placeholder 1">
            <a:extLst>
              <a:ext uri="{FF2B5EF4-FFF2-40B4-BE49-F238E27FC236}">
                <a16:creationId xmlns:a16="http://schemas.microsoft.com/office/drawing/2014/main" id="{D2E48203-0EDC-A542-9151-E73A8D52C883}"/>
              </a:ext>
            </a:extLst>
          </p:cNvPr>
          <p:cNvSpPr txBox="1">
            <a:spLocks/>
          </p:cNvSpPr>
          <p:nvPr/>
        </p:nvSpPr>
        <p:spPr>
          <a:xfrm>
            <a:off x="1199626" y="4993412"/>
            <a:ext cx="4244829" cy="176168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rgbClr val="0070C0"/>
                </a:solidFill>
              </a:rPr>
              <a:t>Member </a:t>
            </a:r>
            <a:r>
              <a:rPr lang="en-US" sz="3200" u="sng" dirty="0">
                <a:solidFill>
                  <a:srgbClr val="0070C0"/>
                </a:solidFill>
              </a:rPr>
              <a:t>Methods</a:t>
            </a:r>
            <a:r>
              <a:rPr lang="en-US" sz="3200" dirty="0">
                <a:solidFill>
                  <a:srgbClr val="0070C0"/>
                </a:solidFill>
              </a:rPr>
              <a:t>:</a:t>
            </a:r>
          </a:p>
          <a:p>
            <a:pPr marL="914400" lvl="1" indent="-514350">
              <a:buFont typeface="+mj-lt"/>
              <a:buAutoNum type="arabicPeriod"/>
            </a:pPr>
            <a:r>
              <a:rPr lang="en-US" sz="2800" b="0" dirty="0">
                <a:solidFill>
                  <a:srgbClr val="0070C0"/>
                </a:solidFill>
              </a:rPr>
              <a:t>Speak</a:t>
            </a:r>
          </a:p>
          <a:p>
            <a:pPr marL="914400" lvl="1" indent="-514350">
              <a:buFont typeface="+mj-lt"/>
              <a:buAutoNum type="arabicPeriod"/>
            </a:pPr>
            <a:r>
              <a:rPr lang="en-US" sz="2800" b="0" dirty="0">
                <a:solidFill>
                  <a:srgbClr val="0070C0"/>
                </a:solidFill>
              </a:rPr>
              <a:t>Play </a:t>
            </a:r>
          </a:p>
          <a:p>
            <a:pPr marL="0" indent="0">
              <a:buFont typeface="Lucida Grande"/>
              <a:buNone/>
            </a:pPr>
            <a:endParaRPr lang="en-US" sz="3200" dirty="0">
              <a:solidFill>
                <a:srgbClr val="0070C0"/>
              </a:solidFill>
            </a:endParaRPr>
          </a:p>
        </p:txBody>
      </p:sp>
    </p:spTree>
    <p:extLst>
      <p:ext uri="{BB962C8B-B14F-4D97-AF65-F5344CB8AC3E}">
        <p14:creationId xmlns:p14="http://schemas.microsoft.com/office/powerpoint/2010/main" val="103883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904E81-14E5-504C-BABA-5BD8DF0F6423}"/>
              </a:ext>
            </a:extLst>
          </p:cNvPr>
          <p:cNvSpPr>
            <a:spLocks noGrp="1"/>
          </p:cNvSpPr>
          <p:nvPr>
            <p:ph type="body" sz="quarter" idx="11"/>
          </p:nvPr>
        </p:nvSpPr>
        <p:spPr/>
        <p:txBody>
          <a:bodyPr/>
          <a:lstStyle/>
          <a:p>
            <a:pPr marL="0" indent="0">
              <a:buNone/>
            </a:pPr>
            <a:r>
              <a:rPr lang="en-US" sz="3200" dirty="0"/>
              <a:t>Implement a class for cats</a:t>
            </a:r>
          </a:p>
          <a:p>
            <a:pPr marL="0" indent="0">
              <a:buNone/>
            </a:pPr>
            <a:endParaRPr lang="en-US" sz="3200" dirty="0"/>
          </a:p>
        </p:txBody>
      </p:sp>
      <p:sp>
        <p:nvSpPr>
          <p:cNvPr id="3" name="Title 2">
            <a:extLst>
              <a:ext uri="{FF2B5EF4-FFF2-40B4-BE49-F238E27FC236}">
                <a16:creationId xmlns:a16="http://schemas.microsoft.com/office/drawing/2014/main" id="{4EB500C6-31F5-3443-8098-552566CC524E}"/>
              </a:ext>
            </a:extLst>
          </p:cNvPr>
          <p:cNvSpPr>
            <a:spLocks noGrp="1"/>
          </p:cNvSpPr>
          <p:nvPr>
            <p:ph type="title"/>
          </p:nvPr>
        </p:nvSpPr>
        <p:spPr/>
        <p:txBody>
          <a:bodyPr/>
          <a:lstStyle/>
          <a:p>
            <a:r>
              <a:rPr lang="en-US" dirty="0"/>
              <a:t>Class Exercise</a:t>
            </a:r>
          </a:p>
        </p:txBody>
      </p:sp>
      <p:pic>
        <p:nvPicPr>
          <p:cNvPr id="4" name="Picture 3">
            <a:extLst>
              <a:ext uri="{FF2B5EF4-FFF2-40B4-BE49-F238E27FC236}">
                <a16:creationId xmlns:a16="http://schemas.microsoft.com/office/drawing/2014/main" id="{95DCECDC-7B79-D64E-9CC6-2C1DD4E31E7C}"/>
              </a:ext>
            </a:extLst>
          </p:cNvPr>
          <p:cNvPicPr>
            <a:picLocks noChangeAspect="1"/>
          </p:cNvPicPr>
          <p:nvPr/>
        </p:nvPicPr>
        <p:blipFill>
          <a:blip r:embed="rId2"/>
          <a:stretch>
            <a:fillRect/>
          </a:stretch>
        </p:blipFill>
        <p:spPr>
          <a:xfrm>
            <a:off x="7019434" y="867510"/>
            <a:ext cx="1674985" cy="1850275"/>
          </a:xfrm>
          <a:prstGeom prst="rect">
            <a:avLst/>
          </a:prstGeom>
        </p:spPr>
      </p:pic>
      <p:pic>
        <p:nvPicPr>
          <p:cNvPr id="9" name="Picture 8">
            <a:extLst>
              <a:ext uri="{FF2B5EF4-FFF2-40B4-BE49-F238E27FC236}">
                <a16:creationId xmlns:a16="http://schemas.microsoft.com/office/drawing/2014/main" id="{E1EF5B05-B2B1-4B43-B40A-439AF851FAF7}"/>
              </a:ext>
            </a:extLst>
          </p:cNvPr>
          <p:cNvPicPr>
            <a:picLocks noChangeAspect="1"/>
          </p:cNvPicPr>
          <p:nvPr/>
        </p:nvPicPr>
        <p:blipFill>
          <a:blip r:embed="rId3"/>
          <a:stretch>
            <a:fillRect/>
          </a:stretch>
        </p:blipFill>
        <p:spPr>
          <a:xfrm>
            <a:off x="274319" y="2844509"/>
            <a:ext cx="8420100" cy="3517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791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904E81-14E5-504C-BABA-5BD8DF0F6423}"/>
              </a:ext>
            </a:extLst>
          </p:cNvPr>
          <p:cNvSpPr>
            <a:spLocks noGrp="1"/>
          </p:cNvSpPr>
          <p:nvPr>
            <p:ph type="body" sz="quarter" idx="11"/>
          </p:nvPr>
        </p:nvSpPr>
        <p:spPr/>
        <p:txBody>
          <a:bodyPr/>
          <a:lstStyle/>
          <a:p>
            <a:pPr marL="0" indent="0">
              <a:buNone/>
            </a:pPr>
            <a:r>
              <a:rPr lang="en-US" sz="3200" dirty="0"/>
              <a:t>Implement a class for cats</a:t>
            </a:r>
          </a:p>
          <a:p>
            <a:pPr marL="0" indent="0">
              <a:buNone/>
            </a:pPr>
            <a:endParaRPr lang="en-US" sz="3200" dirty="0"/>
          </a:p>
        </p:txBody>
      </p:sp>
      <p:sp>
        <p:nvSpPr>
          <p:cNvPr id="3" name="Title 2">
            <a:extLst>
              <a:ext uri="{FF2B5EF4-FFF2-40B4-BE49-F238E27FC236}">
                <a16:creationId xmlns:a16="http://schemas.microsoft.com/office/drawing/2014/main" id="{4EB500C6-31F5-3443-8098-552566CC524E}"/>
              </a:ext>
            </a:extLst>
          </p:cNvPr>
          <p:cNvSpPr>
            <a:spLocks noGrp="1"/>
          </p:cNvSpPr>
          <p:nvPr>
            <p:ph type="title"/>
          </p:nvPr>
        </p:nvSpPr>
        <p:spPr/>
        <p:txBody>
          <a:bodyPr/>
          <a:lstStyle/>
          <a:p>
            <a:r>
              <a:rPr lang="en-US" dirty="0"/>
              <a:t>Class Exercise</a:t>
            </a:r>
          </a:p>
        </p:txBody>
      </p:sp>
      <p:pic>
        <p:nvPicPr>
          <p:cNvPr id="4" name="Picture 3">
            <a:extLst>
              <a:ext uri="{FF2B5EF4-FFF2-40B4-BE49-F238E27FC236}">
                <a16:creationId xmlns:a16="http://schemas.microsoft.com/office/drawing/2014/main" id="{95DCECDC-7B79-D64E-9CC6-2C1DD4E31E7C}"/>
              </a:ext>
            </a:extLst>
          </p:cNvPr>
          <p:cNvPicPr>
            <a:picLocks noChangeAspect="1"/>
          </p:cNvPicPr>
          <p:nvPr/>
        </p:nvPicPr>
        <p:blipFill>
          <a:blip r:embed="rId2"/>
          <a:stretch>
            <a:fillRect/>
          </a:stretch>
        </p:blipFill>
        <p:spPr>
          <a:xfrm>
            <a:off x="7019434" y="867510"/>
            <a:ext cx="1674985" cy="1850275"/>
          </a:xfrm>
          <a:prstGeom prst="rect">
            <a:avLst/>
          </a:prstGeom>
        </p:spPr>
      </p:pic>
      <p:pic>
        <p:nvPicPr>
          <p:cNvPr id="5" name="Picture 4">
            <a:extLst>
              <a:ext uri="{FF2B5EF4-FFF2-40B4-BE49-F238E27FC236}">
                <a16:creationId xmlns:a16="http://schemas.microsoft.com/office/drawing/2014/main" id="{71F84FBF-FBB8-5042-9246-740C0DF1D053}"/>
              </a:ext>
            </a:extLst>
          </p:cNvPr>
          <p:cNvPicPr>
            <a:picLocks noChangeAspect="1"/>
          </p:cNvPicPr>
          <p:nvPr/>
        </p:nvPicPr>
        <p:blipFill rotWithShape="1">
          <a:blip r:embed="rId3"/>
          <a:srcRect l="17213" t="30395" r="30817" b="25018"/>
          <a:stretch/>
        </p:blipFill>
        <p:spPr>
          <a:xfrm>
            <a:off x="2060640" y="3238240"/>
            <a:ext cx="4247216" cy="17731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0F70516-662C-0747-BC4C-365DCAC78445}"/>
              </a:ext>
            </a:extLst>
          </p:cNvPr>
          <p:cNvPicPr>
            <a:picLocks noChangeAspect="1"/>
          </p:cNvPicPr>
          <p:nvPr/>
        </p:nvPicPr>
        <p:blipFill>
          <a:blip r:embed="rId4"/>
          <a:stretch>
            <a:fillRect/>
          </a:stretch>
        </p:blipFill>
        <p:spPr>
          <a:xfrm>
            <a:off x="2122069" y="5611025"/>
            <a:ext cx="3987800" cy="63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252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ADD428-1E93-B54A-94D5-89195B26BCAD}"/>
              </a:ext>
            </a:extLst>
          </p:cNvPr>
          <p:cNvSpPr>
            <a:spLocks noGrp="1"/>
          </p:cNvSpPr>
          <p:nvPr>
            <p:ph type="title"/>
          </p:nvPr>
        </p:nvSpPr>
        <p:spPr/>
        <p:txBody>
          <a:bodyPr/>
          <a:lstStyle/>
          <a:p>
            <a:r>
              <a:rPr lang="en-US" dirty="0"/>
              <a:t>Encapsulation</a:t>
            </a:r>
          </a:p>
        </p:txBody>
      </p:sp>
      <p:pic>
        <p:nvPicPr>
          <p:cNvPr id="5" name="Picture 4">
            <a:extLst>
              <a:ext uri="{FF2B5EF4-FFF2-40B4-BE49-F238E27FC236}">
                <a16:creationId xmlns:a16="http://schemas.microsoft.com/office/drawing/2014/main" id="{2DB6BC0F-2B5C-1D49-AC36-82D7A9AB62B0}"/>
              </a:ext>
            </a:extLst>
          </p:cNvPr>
          <p:cNvPicPr>
            <a:picLocks noChangeAspect="1"/>
          </p:cNvPicPr>
          <p:nvPr/>
        </p:nvPicPr>
        <p:blipFill rotWithShape="1">
          <a:blip r:embed="rId2"/>
          <a:srcRect l="10251" t="23908" r="57681" b="24267"/>
          <a:stretch/>
        </p:blipFill>
        <p:spPr>
          <a:xfrm>
            <a:off x="2168555" y="1835639"/>
            <a:ext cx="3984770" cy="2340034"/>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B02C1C2F-AD02-5947-BBEE-CFDA877272AD}"/>
              </a:ext>
            </a:extLst>
          </p:cNvPr>
          <p:cNvSpPr/>
          <p:nvPr/>
        </p:nvSpPr>
        <p:spPr>
          <a:xfrm>
            <a:off x="2129333" y="3816991"/>
            <a:ext cx="2402303" cy="358681"/>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90DE3E-8BEA-3049-BF8C-A51B8E02EC46}"/>
              </a:ext>
            </a:extLst>
          </p:cNvPr>
          <p:cNvPicPr>
            <a:picLocks noChangeAspect="1"/>
          </p:cNvPicPr>
          <p:nvPr/>
        </p:nvPicPr>
        <p:blipFill>
          <a:blip r:embed="rId3"/>
          <a:stretch>
            <a:fillRect/>
          </a:stretch>
        </p:blipFill>
        <p:spPr>
          <a:xfrm>
            <a:off x="5293453" y="4958281"/>
            <a:ext cx="1719745" cy="1899719"/>
          </a:xfrm>
          <a:prstGeom prst="rect">
            <a:avLst/>
          </a:prstGeom>
        </p:spPr>
      </p:pic>
      <p:sp>
        <p:nvSpPr>
          <p:cNvPr id="9" name="Rounded Rectangular Callout 8">
            <a:extLst>
              <a:ext uri="{FF2B5EF4-FFF2-40B4-BE49-F238E27FC236}">
                <a16:creationId xmlns:a16="http://schemas.microsoft.com/office/drawing/2014/main" id="{0107488E-F98A-E94E-AB7B-42232ACE6A98}"/>
              </a:ext>
            </a:extLst>
          </p:cNvPr>
          <p:cNvSpPr/>
          <p:nvPr/>
        </p:nvSpPr>
        <p:spPr>
          <a:xfrm>
            <a:off x="1711355" y="5199365"/>
            <a:ext cx="1971412" cy="820082"/>
          </a:xfrm>
          <a:prstGeom prst="wedgeRoundRectCallout">
            <a:avLst>
              <a:gd name="adj1" fmla="val -57284"/>
              <a:gd name="adj2" fmla="val 75517"/>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Your age is 5.</a:t>
            </a:r>
          </a:p>
        </p:txBody>
      </p:sp>
      <p:sp>
        <p:nvSpPr>
          <p:cNvPr id="10" name="TextBox 9">
            <a:extLst>
              <a:ext uri="{FF2B5EF4-FFF2-40B4-BE49-F238E27FC236}">
                <a16:creationId xmlns:a16="http://schemas.microsoft.com/office/drawing/2014/main" id="{0D176007-F19C-BB42-A5E9-D82F67BB6F1F}"/>
              </a:ext>
            </a:extLst>
          </p:cNvPr>
          <p:cNvSpPr txBox="1"/>
          <p:nvPr/>
        </p:nvSpPr>
        <p:spPr>
          <a:xfrm>
            <a:off x="956341" y="6024824"/>
            <a:ext cx="609462" cy="461665"/>
          </a:xfrm>
          <a:prstGeom prst="rect">
            <a:avLst/>
          </a:prstGeom>
          <a:noFill/>
        </p:spPr>
        <p:txBody>
          <a:bodyPr wrap="none" rtlCol="0">
            <a:spAutoFit/>
          </a:bodyPr>
          <a:lstStyle/>
          <a:p>
            <a:r>
              <a:rPr lang="en-US" sz="2400" b="1" dirty="0"/>
              <a:t>Me</a:t>
            </a:r>
          </a:p>
        </p:txBody>
      </p:sp>
      <p:sp>
        <p:nvSpPr>
          <p:cNvPr id="11" name="Rounded Rectangular Callout 10">
            <a:extLst>
              <a:ext uri="{FF2B5EF4-FFF2-40B4-BE49-F238E27FC236}">
                <a16:creationId xmlns:a16="http://schemas.microsoft.com/office/drawing/2014/main" id="{86D8BEDF-E1D0-9749-961F-3461520640C3}"/>
              </a:ext>
            </a:extLst>
          </p:cNvPr>
          <p:cNvSpPr/>
          <p:nvPr/>
        </p:nvSpPr>
        <p:spPr>
          <a:xfrm>
            <a:off x="3204593" y="4991151"/>
            <a:ext cx="1879135" cy="820082"/>
          </a:xfrm>
          <a:prstGeom prst="wedgeRoundRectCallout">
            <a:avLst>
              <a:gd name="adj1" fmla="val 95241"/>
              <a:gd name="adj2" fmla="val 22323"/>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err="1">
                <a:solidFill>
                  <a:schemeClr val="tx1"/>
                </a:solidFill>
              </a:rPr>
              <a:t>Nop</a:t>
            </a:r>
            <a:r>
              <a:rPr lang="en-US" sz="2400" b="1" dirty="0">
                <a:solidFill>
                  <a:schemeClr val="tx1"/>
                </a:solidFill>
              </a:rPr>
              <a:t>!</a:t>
            </a:r>
          </a:p>
        </p:txBody>
      </p:sp>
      <p:sp>
        <p:nvSpPr>
          <p:cNvPr id="12" name="TextBox 11">
            <a:extLst>
              <a:ext uri="{FF2B5EF4-FFF2-40B4-BE49-F238E27FC236}">
                <a16:creationId xmlns:a16="http://schemas.microsoft.com/office/drawing/2014/main" id="{EC73B75F-6EAA-C547-AEED-87997B59AB52}"/>
              </a:ext>
            </a:extLst>
          </p:cNvPr>
          <p:cNvSpPr txBox="1"/>
          <p:nvPr/>
        </p:nvSpPr>
        <p:spPr>
          <a:xfrm>
            <a:off x="1489179" y="6024824"/>
            <a:ext cx="444352" cy="461665"/>
          </a:xfrm>
          <a:prstGeom prst="rect">
            <a:avLst/>
          </a:prstGeom>
          <a:noFill/>
        </p:spPr>
        <p:txBody>
          <a:bodyPr wrap="none" rtlCol="0">
            <a:spAutoFit/>
          </a:bodyPr>
          <a:lstStyle/>
          <a:p>
            <a:r>
              <a:rPr lang="en-US" sz="2400" b="1" dirty="0">
                <a:sym typeface="Wingdings" pitchFamily="2" charset="2"/>
              </a:rPr>
              <a:t></a:t>
            </a:r>
            <a:endParaRPr lang="en-US" sz="2400" b="1" dirty="0"/>
          </a:p>
        </p:txBody>
      </p:sp>
    </p:spTree>
    <p:extLst>
      <p:ext uri="{BB962C8B-B14F-4D97-AF65-F5344CB8AC3E}">
        <p14:creationId xmlns:p14="http://schemas.microsoft.com/office/powerpoint/2010/main" val="342292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9" grpId="1" animBg="1"/>
      <p:bldP spid="10" grpId="0"/>
      <p:bldP spid="11"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ADD428-1E93-B54A-94D5-89195B26BCAD}"/>
              </a:ext>
            </a:extLst>
          </p:cNvPr>
          <p:cNvSpPr>
            <a:spLocks noGrp="1"/>
          </p:cNvSpPr>
          <p:nvPr>
            <p:ph type="title"/>
          </p:nvPr>
        </p:nvSpPr>
        <p:spPr/>
        <p:txBody>
          <a:bodyPr/>
          <a:lstStyle/>
          <a:p>
            <a:r>
              <a:rPr lang="en-US" dirty="0"/>
              <a:t>Encapsulation</a:t>
            </a:r>
          </a:p>
        </p:txBody>
      </p:sp>
      <p:sp>
        <p:nvSpPr>
          <p:cNvPr id="13" name="Text Placeholder 5">
            <a:extLst>
              <a:ext uri="{FF2B5EF4-FFF2-40B4-BE49-F238E27FC236}">
                <a16:creationId xmlns:a16="http://schemas.microsoft.com/office/drawing/2014/main" id="{14C7284B-3D01-D948-AC46-1ED868ED7C1E}"/>
              </a:ext>
            </a:extLst>
          </p:cNvPr>
          <p:cNvSpPr txBox="1">
            <a:spLocks/>
          </p:cNvSpPr>
          <p:nvPr/>
        </p:nvSpPr>
        <p:spPr>
          <a:xfrm>
            <a:off x="5566094" y="2812889"/>
            <a:ext cx="2483903" cy="447322"/>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rgbClr val="00B050"/>
                </a:solidFill>
              </a:rPr>
              <a:t>Variables</a:t>
            </a:r>
          </a:p>
        </p:txBody>
      </p:sp>
      <p:sp>
        <p:nvSpPr>
          <p:cNvPr id="14" name="Text Placeholder 5">
            <a:extLst>
              <a:ext uri="{FF2B5EF4-FFF2-40B4-BE49-F238E27FC236}">
                <a16:creationId xmlns:a16="http://schemas.microsoft.com/office/drawing/2014/main" id="{11FD15C3-61F8-6440-8D36-94213D8D6C5D}"/>
              </a:ext>
            </a:extLst>
          </p:cNvPr>
          <p:cNvSpPr txBox="1">
            <a:spLocks/>
          </p:cNvSpPr>
          <p:nvPr/>
        </p:nvSpPr>
        <p:spPr>
          <a:xfrm>
            <a:off x="5566094" y="3864975"/>
            <a:ext cx="3514986" cy="447322"/>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rgbClr val="00B050"/>
                </a:solidFill>
              </a:rPr>
              <a:t>Methods</a:t>
            </a:r>
          </a:p>
        </p:txBody>
      </p:sp>
      <p:sp>
        <p:nvSpPr>
          <p:cNvPr id="15" name="Rounded Rectangle 14">
            <a:extLst>
              <a:ext uri="{FF2B5EF4-FFF2-40B4-BE49-F238E27FC236}">
                <a16:creationId xmlns:a16="http://schemas.microsoft.com/office/drawing/2014/main" id="{CB5D0718-C6B7-264A-AC1E-DE8A3E589F25}"/>
              </a:ext>
            </a:extLst>
          </p:cNvPr>
          <p:cNvSpPr/>
          <p:nvPr/>
        </p:nvSpPr>
        <p:spPr>
          <a:xfrm>
            <a:off x="4949505" y="2574365"/>
            <a:ext cx="3689932" cy="2106692"/>
          </a:xfrm>
          <a:prstGeom prst="roundRect">
            <a:avLst/>
          </a:prstGeom>
          <a:noFill/>
          <a:ln w="317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40629C31-0683-E74E-953F-4D3398FF454E}"/>
              </a:ext>
            </a:extLst>
          </p:cNvPr>
          <p:cNvSpPr txBox="1"/>
          <p:nvPr/>
        </p:nvSpPr>
        <p:spPr>
          <a:xfrm>
            <a:off x="5165583" y="2116036"/>
            <a:ext cx="926857" cy="523220"/>
          </a:xfrm>
          <a:prstGeom prst="rect">
            <a:avLst/>
          </a:prstGeom>
          <a:noFill/>
        </p:spPr>
        <p:txBody>
          <a:bodyPr wrap="none" rtlCol="0">
            <a:spAutoFit/>
          </a:bodyPr>
          <a:lstStyle/>
          <a:p>
            <a:r>
              <a:rPr lang="en-US" sz="2800" b="1" dirty="0">
                <a:solidFill>
                  <a:srgbClr val="00B050"/>
                </a:solidFill>
              </a:rPr>
              <a:t>Class</a:t>
            </a:r>
          </a:p>
        </p:txBody>
      </p:sp>
      <p:sp>
        <p:nvSpPr>
          <p:cNvPr id="17" name="Text Placeholder 5">
            <a:extLst>
              <a:ext uri="{FF2B5EF4-FFF2-40B4-BE49-F238E27FC236}">
                <a16:creationId xmlns:a16="http://schemas.microsoft.com/office/drawing/2014/main" id="{11AD50B1-4298-9249-9CBE-8CA5D0999701}"/>
              </a:ext>
            </a:extLst>
          </p:cNvPr>
          <p:cNvSpPr txBox="1">
            <a:spLocks/>
          </p:cNvSpPr>
          <p:nvPr/>
        </p:nvSpPr>
        <p:spPr>
          <a:xfrm>
            <a:off x="5566095" y="2812889"/>
            <a:ext cx="3304426" cy="447322"/>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chemeClr val="accent4">
                    <a:lumMod val="75000"/>
                  </a:schemeClr>
                </a:solidFill>
              </a:rPr>
              <a:t>Variables</a:t>
            </a:r>
          </a:p>
        </p:txBody>
      </p:sp>
      <p:sp>
        <p:nvSpPr>
          <p:cNvPr id="18" name="Text Placeholder 5">
            <a:extLst>
              <a:ext uri="{FF2B5EF4-FFF2-40B4-BE49-F238E27FC236}">
                <a16:creationId xmlns:a16="http://schemas.microsoft.com/office/drawing/2014/main" id="{1229BC88-9080-DA49-9786-82D3258CF9DA}"/>
              </a:ext>
            </a:extLst>
          </p:cNvPr>
          <p:cNvSpPr txBox="1">
            <a:spLocks/>
          </p:cNvSpPr>
          <p:nvPr/>
        </p:nvSpPr>
        <p:spPr>
          <a:xfrm>
            <a:off x="5165583" y="3433844"/>
            <a:ext cx="3466689" cy="555071"/>
          </a:xfrm>
          <a:prstGeom prst="rect">
            <a:avLst/>
          </a:prstGeom>
          <a:solidFill>
            <a:schemeClr val="bg2"/>
          </a:solidFill>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rgbClr val="00B050"/>
                </a:solidFill>
              </a:rPr>
              <a:t>public Methods</a:t>
            </a:r>
          </a:p>
        </p:txBody>
      </p:sp>
      <p:sp>
        <p:nvSpPr>
          <p:cNvPr id="19" name="Text Placeholder 5">
            <a:extLst>
              <a:ext uri="{FF2B5EF4-FFF2-40B4-BE49-F238E27FC236}">
                <a16:creationId xmlns:a16="http://schemas.microsoft.com/office/drawing/2014/main" id="{1FAADF30-FE50-D740-8CCE-DFFAE9F38AF4}"/>
              </a:ext>
            </a:extLst>
          </p:cNvPr>
          <p:cNvSpPr txBox="1">
            <a:spLocks/>
          </p:cNvSpPr>
          <p:nvPr/>
        </p:nvSpPr>
        <p:spPr>
          <a:xfrm>
            <a:off x="5180589" y="3841520"/>
            <a:ext cx="3689932" cy="447322"/>
          </a:xfrm>
          <a:prstGeom prst="rect">
            <a:avLst/>
          </a:prstGeom>
        </p:spPr>
        <p:txBody>
          <a:bodyPr/>
          <a:lstStyle>
            <a:defPPr>
              <a:defRPr lang="en-US"/>
            </a:defPPr>
            <a:lvl1pPr indent="0">
              <a:spcBef>
                <a:spcPct val="20000"/>
              </a:spcBef>
              <a:buFont typeface="Lucida Grande"/>
              <a:buNone/>
              <a:defRPr sz="3200" b="1" i="0" baseline="0">
                <a:solidFill>
                  <a:schemeClr val="accent4">
                    <a:lumMod val="75000"/>
                  </a:schemeClr>
                </a:solidFill>
                <a:latin typeface="Open Sans"/>
                <a:cs typeface="Open Sans"/>
              </a:defRPr>
            </a:lvl1pPr>
            <a:lvl2pPr marL="742950" indent="-285750">
              <a:spcBef>
                <a:spcPct val="20000"/>
              </a:spcBef>
              <a:buFont typeface="Arial"/>
              <a:buChar char="–"/>
              <a:defRPr sz="2000" b="1" i="0" baseline="0">
                <a:solidFill>
                  <a:srgbClr val="4B2E83"/>
                </a:solidFill>
                <a:latin typeface="Open Sans"/>
                <a:cs typeface="Open Sans"/>
              </a:defRPr>
            </a:lvl2pPr>
            <a:lvl3pPr marL="1143000" indent="-228600">
              <a:spcBef>
                <a:spcPct val="20000"/>
              </a:spcBef>
              <a:buSzPct val="100000"/>
              <a:buFont typeface="Lucida Grande"/>
              <a:buChar char="&gt;"/>
              <a:defRPr b="1" i="0" baseline="0">
                <a:solidFill>
                  <a:srgbClr val="4B2E83"/>
                </a:solidFill>
                <a:latin typeface="Open Sans"/>
                <a:cs typeface="Open Sans"/>
              </a:defRPr>
            </a:lvl3pPr>
            <a:lvl4pPr marL="1600200" indent="-228600">
              <a:spcBef>
                <a:spcPct val="20000"/>
              </a:spcBef>
              <a:buFont typeface="Arial"/>
              <a:buChar char="–"/>
              <a:defRPr sz="1600" b="1" i="0" baseline="0">
                <a:solidFill>
                  <a:srgbClr val="4B2E83"/>
                </a:solidFill>
                <a:latin typeface="Open Sans"/>
                <a:cs typeface="Open Sans"/>
              </a:defRPr>
            </a:lvl4pPr>
            <a:lvl5pPr marL="2057400" indent="-228600">
              <a:spcBef>
                <a:spcPct val="20000"/>
              </a:spcBef>
              <a:buFont typeface="Lucida Grande"/>
              <a:buChar char="&gt;"/>
              <a:defRPr sz="1400" b="1" i="0" baseline="0">
                <a:solidFill>
                  <a:srgbClr val="4B2E83"/>
                </a:solidFill>
                <a:latin typeface="Open Sans"/>
                <a:cs typeface="Open Sans"/>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private Methods</a:t>
            </a:r>
          </a:p>
        </p:txBody>
      </p:sp>
      <p:cxnSp>
        <p:nvCxnSpPr>
          <p:cNvPr id="22" name="Straight Arrow Connector 21">
            <a:extLst>
              <a:ext uri="{FF2B5EF4-FFF2-40B4-BE49-F238E27FC236}">
                <a16:creationId xmlns:a16="http://schemas.microsoft.com/office/drawing/2014/main" id="{F6C7F36D-435D-C341-87A0-53DC286AF777}"/>
              </a:ext>
            </a:extLst>
          </p:cNvPr>
          <p:cNvCxnSpPr>
            <a:cxnSpLocks/>
          </p:cNvCxnSpPr>
          <p:nvPr/>
        </p:nvCxnSpPr>
        <p:spPr>
          <a:xfrm>
            <a:off x="2357306" y="3753325"/>
            <a:ext cx="1323425" cy="0"/>
          </a:xfrm>
          <a:prstGeom prst="straightConnector1">
            <a:avLst/>
          </a:prstGeom>
          <a:ln w="44450">
            <a:solidFill>
              <a:srgbClr val="FF9300"/>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D86653A7-1710-7D44-B71A-FE745A3F0152}"/>
              </a:ext>
            </a:extLst>
          </p:cNvPr>
          <p:cNvSpPr txBox="1"/>
          <p:nvPr/>
        </p:nvSpPr>
        <p:spPr>
          <a:xfrm>
            <a:off x="1130126" y="3465695"/>
            <a:ext cx="1170513" cy="523220"/>
          </a:xfrm>
          <a:prstGeom prst="rect">
            <a:avLst/>
          </a:prstGeom>
          <a:noFill/>
        </p:spPr>
        <p:txBody>
          <a:bodyPr wrap="none" rtlCol="0">
            <a:spAutoFit/>
          </a:bodyPr>
          <a:lstStyle/>
          <a:p>
            <a:r>
              <a:rPr lang="en-US" sz="2800" b="1" dirty="0">
                <a:solidFill>
                  <a:srgbClr val="FF9300"/>
                </a:solidFill>
              </a:rPr>
              <a:t>Access</a:t>
            </a:r>
          </a:p>
        </p:txBody>
      </p:sp>
      <p:sp>
        <p:nvSpPr>
          <p:cNvPr id="26" name="TextBox 25">
            <a:extLst>
              <a:ext uri="{FF2B5EF4-FFF2-40B4-BE49-F238E27FC236}">
                <a16:creationId xmlns:a16="http://schemas.microsoft.com/office/drawing/2014/main" id="{082A5BB7-E97D-1441-9926-696FF76A8D02}"/>
              </a:ext>
            </a:extLst>
          </p:cNvPr>
          <p:cNvSpPr txBox="1"/>
          <p:nvPr/>
        </p:nvSpPr>
        <p:spPr>
          <a:xfrm>
            <a:off x="2937497" y="3981056"/>
            <a:ext cx="1377621" cy="400110"/>
          </a:xfrm>
          <a:prstGeom prst="rect">
            <a:avLst/>
          </a:prstGeom>
          <a:noFill/>
        </p:spPr>
        <p:txBody>
          <a:bodyPr wrap="none" rtlCol="0">
            <a:spAutoFit/>
          </a:bodyPr>
          <a:lstStyle/>
          <a:p>
            <a:r>
              <a:rPr lang="en-US" sz="2000" i="1" dirty="0">
                <a:solidFill>
                  <a:srgbClr val="FF9300"/>
                </a:solidFill>
              </a:rPr>
              <a:t>Read/Write</a:t>
            </a:r>
          </a:p>
        </p:txBody>
      </p:sp>
      <p:sp>
        <p:nvSpPr>
          <p:cNvPr id="28" name="TextBox 27">
            <a:extLst>
              <a:ext uri="{FF2B5EF4-FFF2-40B4-BE49-F238E27FC236}">
                <a16:creationId xmlns:a16="http://schemas.microsoft.com/office/drawing/2014/main" id="{311B03AD-6112-E44E-A29F-F10E2FAF6305}"/>
              </a:ext>
            </a:extLst>
          </p:cNvPr>
          <p:cNvSpPr txBox="1"/>
          <p:nvPr/>
        </p:nvSpPr>
        <p:spPr>
          <a:xfrm>
            <a:off x="3978418" y="3298680"/>
            <a:ext cx="1558825" cy="400110"/>
          </a:xfrm>
          <a:prstGeom prst="rect">
            <a:avLst/>
          </a:prstGeom>
          <a:noFill/>
        </p:spPr>
        <p:txBody>
          <a:bodyPr wrap="none" rtlCol="0">
            <a:spAutoFit/>
          </a:bodyPr>
          <a:lstStyle/>
          <a:p>
            <a:r>
              <a:rPr lang="en-US" sz="2000" i="1" dirty="0">
                <a:solidFill>
                  <a:srgbClr val="FF9300"/>
                </a:solidFill>
              </a:rPr>
              <a:t>Setter/Getter</a:t>
            </a:r>
          </a:p>
        </p:txBody>
      </p:sp>
    </p:spTree>
    <p:extLst>
      <p:ext uri="{BB962C8B-B14F-4D97-AF65-F5344CB8AC3E}">
        <p14:creationId xmlns:p14="http://schemas.microsoft.com/office/powerpoint/2010/main" val="382455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14"/>
                                        </p:tgtEl>
                                      </p:cBhvr>
                                    </p:animEffect>
                                    <p:set>
                                      <p:cBhvr>
                                        <p:cTn id="11" dur="1" fill="hold">
                                          <p:stCondLst>
                                            <p:cond delay="499"/>
                                          </p:stCondLst>
                                        </p:cTn>
                                        <p:tgtEl>
                                          <p:spTgt spid="14"/>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1" nodeType="clickEffect">
                                  <p:stCondLst>
                                    <p:cond delay="0"/>
                                  </p:stCondLst>
                                  <p:childTnLst>
                                    <p:animMotion origin="layout" path="M -3.88889E-6 -3.7037E-6 L -0.09722 -3.7037E-6 " pathEditMode="relative" rAng="0" ptsTypes="AA">
                                      <p:cBhvr>
                                        <p:cTn id="21" dur="1000" fill="hold"/>
                                        <p:tgtEl>
                                          <p:spTgt spid="18"/>
                                        </p:tgtEl>
                                        <p:attrNameLst>
                                          <p:attrName>ppt_x</p:attrName>
                                          <p:attrName>ppt_y</p:attrName>
                                        </p:attrNameLst>
                                      </p:cBhvr>
                                      <p:rCtr x="-4861" y="0"/>
                                    </p:animMotion>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1"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ssolve">
                                      <p:cBhvr>
                                        <p:cTn id="26" dur="500"/>
                                        <p:tgtEl>
                                          <p:spTgt spid="25"/>
                                        </p:tgtEl>
                                      </p:cBhvr>
                                    </p:animEffect>
                                  </p:childTnLst>
                                </p:cTn>
                              </p:par>
                              <p:par>
                                <p:cTn id="27" presetID="9"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par>
                                <p:cTn id="30" presetID="0" presetClass="path" presetSubtype="0" accel="50000" decel="50000" fill="hold" grpId="0" nodeType="withEffect">
                                  <p:stCondLst>
                                    <p:cond delay="0"/>
                                  </p:stCondLst>
                                  <p:childTnLst>
                                    <p:animMotion origin="layout" path="M 2.77556E-17 1.48148E-6 L 0.04253 1.48148E-6 " pathEditMode="relative" rAng="0" ptsTypes="AA">
                                      <p:cBhvr>
                                        <p:cTn id="31" dur="2000" fill="hold"/>
                                        <p:tgtEl>
                                          <p:spTgt spid="25"/>
                                        </p:tgtEl>
                                        <p:attrNameLst>
                                          <p:attrName>ppt_x</p:attrName>
                                          <p:attrName>ppt_y</p:attrName>
                                        </p:attrNameLst>
                                      </p:cBhvr>
                                      <p:rCtr x="2118" y="0"/>
                                    </p:animMotion>
                                  </p:childTnLst>
                                </p:cTn>
                              </p:par>
                              <p:par>
                                <p:cTn id="32" presetID="0" presetClass="path" presetSubtype="0" accel="50000" decel="50000" fill="hold" nodeType="withEffect">
                                  <p:stCondLst>
                                    <p:cond delay="0"/>
                                  </p:stCondLst>
                                  <p:childTnLst>
                                    <p:animMotion origin="layout" path="M 1.66667E-6 -2.22222E-6 L 0.04253 -2.22222E-6 " pathEditMode="relative" rAng="0" ptsTypes="AA">
                                      <p:cBhvr>
                                        <p:cTn id="33" dur="2000" fill="hold"/>
                                        <p:tgtEl>
                                          <p:spTgt spid="22"/>
                                        </p:tgtEl>
                                        <p:attrNameLst>
                                          <p:attrName>ppt_x</p:attrName>
                                          <p:attrName>ppt_y</p:attrName>
                                        </p:attrNameLst>
                                      </p:cBhvr>
                                      <p:rCtr x="2118" y="0"/>
                                    </p:animMotion>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dissolv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animBg="1"/>
      <p:bldP spid="18" grpId="1" animBg="1"/>
      <p:bldP spid="19" grpId="0"/>
      <p:bldP spid="25" grpId="0"/>
      <p:bldP spid="25" grpId="1"/>
      <p:bldP spid="26" grpId="0"/>
      <p:bldP spid="26" grpId="1"/>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B500C6-31F5-3443-8098-552566CC524E}"/>
              </a:ext>
            </a:extLst>
          </p:cNvPr>
          <p:cNvSpPr>
            <a:spLocks noGrp="1"/>
          </p:cNvSpPr>
          <p:nvPr>
            <p:ph type="title"/>
          </p:nvPr>
        </p:nvSpPr>
        <p:spPr/>
        <p:txBody>
          <a:bodyPr/>
          <a:lstStyle/>
          <a:p>
            <a:r>
              <a:rPr lang="en-US" dirty="0"/>
              <a:t>Class Exercise</a:t>
            </a:r>
          </a:p>
        </p:txBody>
      </p:sp>
      <p:pic>
        <p:nvPicPr>
          <p:cNvPr id="4" name="Picture 3">
            <a:extLst>
              <a:ext uri="{FF2B5EF4-FFF2-40B4-BE49-F238E27FC236}">
                <a16:creationId xmlns:a16="http://schemas.microsoft.com/office/drawing/2014/main" id="{95DCECDC-7B79-D64E-9CC6-2C1DD4E31E7C}"/>
              </a:ext>
            </a:extLst>
          </p:cNvPr>
          <p:cNvPicPr>
            <a:picLocks noChangeAspect="1"/>
          </p:cNvPicPr>
          <p:nvPr/>
        </p:nvPicPr>
        <p:blipFill>
          <a:blip r:embed="rId2"/>
          <a:stretch>
            <a:fillRect/>
          </a:stretch>
        </p:blipFill>
        <p:spPr>
          <a:xfrm>
            <a:off x="8105513" y="112138"/>
            <a:ext cx="986403" cy="1089632"/>
          </a:xfrm>
          <a:prstGeom prst="rect">
            <a:avLst/>
          </a:prstGeom>
        </p:spPr>
      </p:pic>
      <p:sp>
        <p:nvSpPr>
          <p:cNvPr id="7" name="Text Placeholder 6">
            <a:extLst>
              <a:ext uri="{FF2B5EF4-FFF2-40B4-BE49-F238E27FC236}">
                <a16:creationId xmlns:a16="http://schemas.microsoft.com/office/drawing/2014/main" id="{D1124CBE-54A9-D145-A0C2-697E63C42AA0}"/>
              </a:ext>
            </a:extLst>
          </p:cNvPr>
          <p:cNvSpPr>
            <a:spLocks noGrp="1"/>
          </p:cNvSpPr>
          <p:nvPr>
            <p:ph type="body" sz="quarter" idx="11"/>
          </p:nvPr>
        </p:nvSpPr>
        <p:spPr>
          <a:xfrm>
            <a:off x="659305" y="1736725"/>
            <a:ext cx="8196210" cy="687693"/>
          </a:xfrm>
        </p:spPr>
        <p:txBody>
          <a:bodyPr/>
          <a:lstStyle/>
          <a:p>
            <a:pPr marL="0" indent="0">
              <a:buNone/>
            </a:pPr>
            <a:r>
              <a:rPr lang="en-US" dirty="0"/>
              <a:t>Setter and Getter</a:t>
            </a:r>
          </a:p>
        </p:txBody>
      </p:sp>
      <p:pic>
        <p:nvPicPr>
          <p:cNvPr id="2" name="Picture 1">
            <a:extLst>
              <a:ext uri="{FF2B5EF4-FFF2-40B4-BE49-F238E27FC236}">
                <a16:creationId xmlns:a16="http://schemas.microsoft.com/office/drawing/2014/main" id="{00A35EE6-7039-0F43-87FE-F1ACB9891027}"/>
              </a:ext>
            </a:extLst>
          </p:cNvPr>
          <p:cNvPicPr>
            <a:picLocks noChangeAspect="1"/>
          </p:cNvPicPr>
          <p:nvPr/>
        </p:nvPicPr>
        <p:blipFill>
          <a:blip r:embed="rId3"/>
          <a:stretch>
            <a:fillRect/>
          </a:stretch>
        </p:blipFill>
        <p:spPr>
          <a:xfrm>
            <a:off x="3657600" y="1309985"/>
            <a:ext cx="4546832" cy="5435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4859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B500C6-31F5-3443-8098-552566CC524E}"/>
              </a:ext>
            </a:extLst>
          </p:cNvPr>
          <p:cNvSpPr>
            <a:spLocks noGrp="1"/>
          </p:cNvSpPr>
          <p:nvPr>
            <p:ph type="title"/>
          </p:nvPr>
        </p:nvSpPr>
        <p:spPr/>
        <p:txBody>
          <a:bodyPr/>
          <a:lstStyle/>
          <a:p>
            <a:r>
              <a:rPr lang="en-US" dirty="0"/>
              <a:t>Class Exercise</a:t>
            </a:r>
          </a:p>
        </p:txBody>
      </p:sp>
      <p:pic>
        <p:nvPicPr>
          <p:cNvPr id="4" name="Picture 3">
            <a:extLst>
              <a:ext uri="{FF2B5EF4-FFF2-40B4-BE49-F238E27FC236}">
                <a16:creationId xmlns:a16="http://schemas.microsoft.com/office/drawing/2014/main" id="{95DCECDC-7B79-D64E-9CC6-2C1DD4E31E7C}"/>
              </a:ext>
            </a:extLst>
          </p:cNvPr>
          <p:cNvPicPr>
            <a:picLocks noChangeAspect="1"/>
          </p:cNvPicPr>
          <p:nvPr/>
        </p:nvPicPr>
        <p:blipFill>
          <a:blip r:embed="rId2"/>
          <a:stretch>
            <a:fillRect/>
          </a:stretch>
        </p:blipFill>
        <p:spPr>
          <a:xfrm>
            <a:off x="7180530" y="230296"/>
            <a:ext cx="1674985" cy="1850275"/>
          </a:xfrm>
          <a:prstGeom prst="rect">
            <a:avLst/>
          </a:prstGeom>
        </p:spPr>
      </p:pic>
      <p:sp>
        <p:nvSpPr>
          <p:cNvPr id="7" name="Text Placeholder 6">
            <a:extLst>
              <a:ext uri="{FF2B5EF4-FFF2-40B4-BE49-F238E27FC236}">
                <a16:creationId xmlns:a16="http://schemas.microsoft.com/office/drawing/2014/main" id="{D1124CBE-54A9-D145-A0C2-697E63C42AA0}"/>
              </a:ext>
            </a:extLst>
          </p:cNvPr>
          <p:cNvSpPr>
            <a:spLocks noGrp="1"/>
          </p:cNvSpPr>
          <p:nvPr>
            <p:ph type="body" sz="quarter" idx="11"/>
          </p:nvPr>
        </p:nvSpPr>
        <p:spPr>
          <a:xfrm>
            <a:off x="659305" y="1736725"/>
            <a:ext cx="8196210" cy="687693"/>
          </a:xfrm>
        </p:spPr>
        <p:txBody>
          <a:bodyPr/>
          <a:lstStyle/>
          <a:p>
            <a:r>
              <a:rPr lang="en-US" dirty="0"/>
              <a:t>Constructor</a:t>
            </a:r>
          </a:p>
        </p:txBody>
      </p:sp>
      <p:pic>
        <p:nvPicPr>
          <p:cNvPr id="9" name="Picture 8">
            <a:extLst>
              <a:ext uri="{FF2B5EF4-FFF2-40B4-BE49-F238E27FC236}">
                <a16:creationId xmlns:a16="http://schemas.microsoft.com/office/drawing/2014/main" id="{66D933B5-E45C-F94D-8054-827E5CC32C8A}"/>
              </a:ext>
            </a:extLst>
          </p:cNvPr>
          <p:cNvPicPr>
            <a:picLocks noChangeAspect="1"/>
          </p:cNvPicPr>
          <p:nvPr/>
        </p:nvPicPr>
        <p:blipFill>
          <a:blip r:embed="rId3"/>
          <a:stretch>
            <a:fillRect/>
          </a:stretch>
        </p:blipFill>
        <p:spPr>
          <a:xfrm>
            <a:off x="1524000" y="2527769"/>
            <a:ext cx="6096000" cy="15113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9F97514-6312-5A42-8B83-0734B596B835}"/>
              </a:ext>
            </a:extLst>
          </p:cNvPr>
          <p:cNvPicPr>
            <a:picLocks noChangeAspect="1"/>
          </p:cNvPicPr>
          <p:nvPr/>
        </p:nvPicPr>
        <p:blipFill rotWithShape="1">
          <a:blip r:embed="rId4"/>
          <a:srcRect l="1" t="18294" r="21188" b="27334"/>
          <a:stretch/>
        </p:blipFill>
        <p:spPr>
          <a:xfrm>
            <a:off x="456795" y="4910541"/>
            <a:ext cx="7378933" cy="1430553"/>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2DCDF010-A4D9-D84F-88BC-C7B0717F73D9}"/>
              </a:ext>
            </a:extLst>
          </p:cNvPr>
          <p:cNvSpPr/>
          <p:nvPr/>
        </p:nvSpPr>
        <p:spPr>
          <a:xfrm>
            <a:off x="311030" y="5217951"/>
            <a:ext cx="7926959" cy="318783"/>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68B10F99-0564-D846-988B-8C0BA03F64BE}"/>
              </a:ext>
            </a:extLst>
          </p:cNvPr>
          <p:cNvCxnSpPr>
            <a:cxnSpLocks/>
            <a:stCxn id="11" idx="1"/>
            <a:endCxn id="9" idx="1"/>
          </p:cNvCxnSpPr>
          <p:nvPr/>
        </p:nvCxnSpPr>
        <p:spPr>
          <a:xfrm rot="10800000" flipH="1">
            <a:off x="311030" y="3283419"/>
            <a:ext cx="1212970" cy="2093924"/>
          </a:xfrm>
          <a:prstGeom prst="curvedConnector3">
            <a:avLst>
              <a:gd name="adj1" fmla="val -18846"/>
            </a:avLst>
          </a:prstGeom>
          <a:noFill/>
          <a:ln w="28575">
            <a:solidFill>
              <a:srgbClr val="FF0000"/>
            </a:solidFill>
            <a:prstDash val="sysDash"/>
            <a:tailEnd type="stealth" w="lg" len="lg"/>
          </a:ln>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61720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15C18A-6260-7F42-8863-62E15C7E786D}"/>
              </a:ext>
            </a:extLst>
          </p:cNvPr>
          <p:cNvSpPr>
            <a:spLocks noGrp="1"/>
          </p:cNvSpPr>
          <p:nvPr>
            <p:ph type="body" sz="quarter" idx="11"/>
          </p:nvPr>
        </p:nvSpPr>
        <p:spPr>
          <a:xfrm>
            <a:off x="370821" y="1363509"/>
            <a:ext cx="8484695" cy="1593703"/>
          </a:xfrm>
        </p:spPr>
        <p:txBody>
          <a:bodyPr/>
          <a:lstStyle/>
          <a:p>
            <a:pPr marL="0" indent="0">
              <a:buNone/>
            </a:pPr>
            <a:endParaRPr lang="en-US" dirty="0"/>
          </a:p>
          <a:p>
            <a:r>
              <a:rPr lang="en-US" dirty="0"/>
              <a:t>Group properties (variables) and methods (that work on properties) into a single concept call “</a:t>
            </a:r>
            <a:r>
              <a:rPr lang="en-US" dirty="0">
                <a:highlight>
                  <a:srgbClr val="FFFF00"/>
                </a:highlight>
              </a:rPr>
              <a:t>class</a:t>
            </a:r>
            <a:r>
              <a:rPr lang="en-US" dirty="0"/>
              <a:t>”</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F20C5E2A-CC8C-E548-94BD-5426BAB17461}"/>
              </a:ext>
            </a:extLst>
          </p:cNvPr>
          <p:cNvSpPr>
            <a:spLocks noGrp="1"/>
          </p:cNvSpPr>
          <p:nvPr>
            <p:ph type="title"/>
          </p:nvPr>
        </p:nvSpPr>
        <p:spPr/>
        <p:txBody>
          <a:bodyPr/>
          <a:lstStyle/>
          <a:p>
            <a:r>
              <a:rPr lang="en-US" dirty="0"/>
              <a:t>Encapsulation Summary</a:t>
            </a:r>
          </a:p>
        </p:txBody>
      </p:sp>
      <p:sp>
        <p:nvSpPr>
          <p:cNvPr id="5" name="Text Placeholder 1">
            <a:extLst>
              <a:ext uri="{FF2B5EF4-FFF2-40B4-BE49-F238E27FC236}">
                <a16:creationId xmlns:a16="http://schemas.microsoft.com/office/drawing/2014/main" id="{7F1A5443-B361-E849-8B09-B19A9B79E660}"/>
              </a:ext>
            </a:extLst>
          </p:cNvPr>
          <p:cNvSpPr txBox="1">
            <a:spLocks/>
          </p:cNvSpPr>
          <p:nvPr/>
        </p:nvSpPr>
        <p:spPr>
          <a:xfrm>
            <a:off x="370820" y="2610261"/>
            <a:ext cx="8484695" cy="883296"/>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Member variables should be private (not exposed to outside)</a:t>
            </a:r>
          </a:p>
          <a:p>
            <a:endParaRPr lang="en-US" dirty="0"/>
          </a:p>
        </p:txBody>
      </p:sp>
      <p:sp>
        <p:nvSpPr>
          <p:cNvPr id="6" name="Text Placeholder 1">
            <a:extLst>
              <a:ext uri="{FF2B5EF4-FFF2-40B4-BE49-F238E27FC236}">
                <a16:creationId xmlns:a16="http://schemas.microsoft.com/office/drawing/2014/main" id="{AAC38477-90F1-C94E-BBAC-7B82AFD38CED}"/>
              </a:ext>
            </a:extLst>
          </p:cNvPr>
          <p:cNvSpPr txBox="1">
            <a:spLocks/>
          </p:cNvSpPr>
          <p:nvPr/>
        </p:nvSpPr>
        <p:spPr>
          <a:xfrm>
            <a:off x="370820" y="4177718"/>
            <a:ext cx="8484695" cy="826222"/>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Constructor to set/initialize members when creating object</a:t>
            </a:r>
          </a:p>
          <a:p>
            <a:endParaRPr lang="en-US" dirty="0"/>
          </a:p>
          <a:p>
            <a:endParaRPr lang="en-US" dirty="0"/>
          </a:p>
          <a:p>
            <a:endParaRPr lang="en-US" dirty="0"/>
          </a:p>
          <a:p>
            <a:endParaRPr lang="en-US" dirty="0"/>
          </a:p>
          <a:p>
            <a:endParaRPr lang="en-US" dirty="0"/>
          </a:p>
        </p:txBody>
      </p:sp>
      <p:sp>
        <p:nvSpPr>
          <p:cNvPr id="7" name="Text Placeholder 1">
            <a:extLst>
              <a:ext uri="{FF2B5EF4-FFF2-40B4-BE49-F238E27FC236}">
                <a16:creationId xmlns:a16="http://schemas.microsoft.com/office/drawing/2014/main" id="{528561DD-E9CE-8E47-AA17-001C09DF8460}"/>
              </a:ext>
            </a:extLst>
          </p:cNvPr>
          <p:cNvSpPr txBox="1">
            <a:spLocks/>
          </p:cNvSpPr>
          <p:nvPr/>
        </p:nvSpPr>
        <p:spPr>
          <a:xfrm>
            <a:off x="370820" y="5106971"/>
            <a:ext cx="8484695" cy="1289727"/>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a:p>
            <a:r>
              <a:rPr lang="en-US" dirty="0"/>
              <a:t>Setter/getter for member properties access</a:t>
            </a:r>
          </a:p>
        </p:txBody>
      </p:sp>
      <p:sp>
        <p:nvSpPr>
          <p:cNvPr id="8" name="Text Placeholder 1">
            <a:extLst>
              <a:ext uri="{FF2B5EF4-FFF2-40B4-BE49-F238E27FC236}">
                <a16:creationId xmlns:a16="http://schemas.microsoft.com/office/drawing/2014/main" id="{1361DB92-5355-CC49-A1E4-DED464063EE8}"/>
              </a:ext>
            </a:extLst>
          </p:cNvPr>
          <p:cNvSpPr txBox="1">
            <a:spLocks/>
          </p:cNvSpPr>
          <p:nvPr/>
        </p:nvSpPr>
        <p:spPr>
          <a:xfrm>
            <a:off x="370820" y="1363509"/>
            <a:ext cx="8484695" cy="159370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endParaRPr lang="en-US" dirty="0">
              <a:solidFill>
                <a:schemeClr val="bg2">
                  <a:lumMod val="65000"/>
                </a:schemeClr>
              </a:solidFill>
            </a:endParaRPr>
          </a:p>
          <a:p>
            <a:r>
              <a:rPr lang="en-US" dirty="0">
                <a:solidFill>
                  <a:schemeClr val="bg2">
                    <a:lumMod val="65000"/>
                  </a:schemeClr>
                </a:solidFill>
              </a:rPr>
              <a:t>Group properties (variables) and methods (that work on properties) into a single concept call “</a:t>
            </a:r>
            <a:r>
              <a:rPr lang="en-US" dirty="0">
                <a:solidFill>
                  <a:schemeClr val="bg2">
                    <a:lumMod val="65000"/>
                  </a:schemeClr>
                </a:solidFill>
                <a:highlight>
                  <a:srgbClr val="FFFF00"/>
                </a:highlight>
              </a:rPr>
              <a:t>class</a:t>
            </a:r>
            <a:r>
              <a:rPr lang="en-US" dirty="0">
                <a:solidFill>
                  <a:schemeClr val="bg2">
                    <a:lumMod val="65000"/>
                  </a:schemeClr>
                </a:solidFill>
              </a:rPr>
              <a:t>”</a:t>
            </a:r>
          </a:p>
          <a:p>
            <a:endParaRPr lang="en-US" dirty="0">
              <a:solidFill>
                <a:schemeClr val="bg2">
                  <a:lumMod val="65000"/>
                </a:schemeClr>
              </a:solidFill>
            </a:endParaRPr>
          </a:p>
        </p:txBody>
      </p:sp>
      <p:sp>
        <p:nvSpPr>
          <p:cNvPr id="9" name="Text Placeholder 1">
            <a:extLst>
              <a:ext uri="{FF2B5EF4-FFF2-40B4-BE49-F238E27FC236}">
                <a16:creationId xmlns:a16="http://schemas.microsoft.com/office/drawing/2014/main" id="{65902802-4D5A-7D49-B4D7-C7192E58514A}"/>
              </a:ext>
            </a:extLst>
          </p:cNvPr>
          <p:cNvSpPr txBox="1">
            <a:spLocks/>
          </p:cNvSpPr>
          <p:nvPr/>
        </p:nvSpPr>
        <p:spPr>
          <a:xfrm>
            <a:off x="370820" y="2610261"/>
            <a:ext cx="8484695" cy="1249959"/>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solidFill>
                <a:schemeClr val="bg2">
                  <a:lumMod val="65000"/>
                </a:schemeClr>
              </a:solidFill>
            </a:endParaRPr>
          </a:p>
          <a:p>
            <a:r>
              <a:rPr lang="en-US" dirty="0">
                <a:solidFill>
                  <a:schemeClr val="bg2">
                    <a:lumMod val="65000"/>
                  </a:schemeClr>
                </a:solidFill>
              </a:rPr>
              <a:t>Member variables should be private (not exposed to outside)</a:t>
            </a:r>
          </a:p>
        </p:txBody>
      </p:sp>
      <p:sp>
        <p:nvSpPr>
          <p:cNvPr id="4" name="Text Placeholder 1">
            <a:extLst>
              <a:ext uri="{FF2B5EF4-FFF2-40B4-BE49-F238E27FC236}">
                <a16:creationId xmlns:a16="http://schemas.microsoft.com/office/drawing/2014/main" id="{EA637494-216A-9B4B-BB5D-BE8D3BDFA771}"/>
              </a:ext>
            </a:extLst>
          </p:cNvPr>
          <p:cNvSpPr txBox="1">
            <a:spLocks/>
          </p:cNvSpPr>
          <p:nvPr/>
        </p:nvSpPr>
        <p:spPr>
          <a:xfrm>
            <a:off x="2333845" y="3733000"/>
            <a:ext cx="5609893" cy="45310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0" i="1" dirty="0"/>
              <a:t>What’s the default access level? Public or private?</a:t>
            </a:r>
          </a:p>
          <a:p>
            <a:pPr marL="457200" lvl="1" indent="0">
              <a:buFont typeface="Arial"/>
              <a:buNone/>
            </a:pPr>
            <a:endParaRPr lang="en-US" i="1" dirty="0"/>
          </a:p>
          <a:p>
            <a:endParaRPr lang="en-US" i="1" dirty="0"/>
          </a:p>
        </p:txBody>
      </p:sp>
      <p:sp>
        <p:nvSpPr>
          <p:cNvPr id="10" name="Text Placeholder 1">
            <a:extLst>
              <a:ext uri="{FF2B5EF4-FFF2-40B4-BE49-F238E27FC236}">
                <a16:creationId xmlns:a16="http://schemas.microsoft.com/office/drawing/2014/main" id="{03B64AE2-A492-854C-8D6F-CDB9B4FD76F8}"/>
              </a:ext>
            </a:extLst>
          </p:cNvPr>
          <p:cNvSpPr txBox="1">
            <a:spLocks/>
          </p:cNvSpPr>
          <p:nvPr/>
        </p:nvSpPr>
        <p:spPr>
          <a:xfrm>
            <a:off x="370820" y="4177718"/>
            <a:ext cx="8484695" cy="826222"/>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solidFill>
                <a:schemeClr val="bg2">
                  <a:lumMod val="65000"/>
                </a:schemeClr>
              </a:solidFill>
            </a:endParaRPr>
          </a:p>
          <a:p>
            <a:r>
              <a:rPr lang="en-US" dirty="0">
                <a:solidFill>
                  <a:schemeClr val="bg2">
                    <a:lumMod val="65000"/>
                  </a:schemeClr>
                </a:solidFill>
              </a:rPr>
              <a:t>Constructor to set/initialize members when creating object</a:t>
            </a:r>
          </a:p>
          <a:p>
            <a:endParaRPr lang="en-US" dirty="0">
              <a:solidFill>
                <a:schemeClr val="bg2">
                  <a:lumMod val="65000"/>
                </a:schemeClr>
              </a:solidFill>
            </a:endParaRPr>
          </a:p>
          <a:p>
            <a:endParaRPr lang="en-US" dirty="0">
              <a:solidFill>
                <a:schemeClr val="bg2">
                  <a:lumMod val="65000"/>
                </a:schemeClr>
              </a:solidFill>
            </a:endParaRPr>
          </a:p>
        </p:txBody>
      </p:sp>
    </p:spTree>
    <p:extLst>
      <p:ext uri="{BB962C8B-B14F-4D97-AF65-F5344CB8AC3E}">
        <p14:creationId xmlns:p14="http://schemas.microsoft.com/office/powerpoint/2010/main" val="373402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P spid="7" grpId="0"/>
      <p:bldP spid="8" grpId="0" build="p"/>
      <p:bldP spid="9" grpId="0"/>
      <p:bldP spid="4" grpId="0"/>
      <p:bldP spid="4"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088FA1-2E28-6F47-87D9-AC9A69BEBC8C}"/>
              </a:ext>
            </a:extLst>
          </p:cNvPr>
          <p:cNvSpPr>
            <a:spLocks noGrp="1"/>
          </p:cNvSpPr>
          <p:nvPr>
            <p:ph type="body" sz="quarter" idx="11"/>
          </p:nvPr>
        </p:nvSpPr>
        <p:spPr>
          <a:xfrm>
            <a:off x="811436" y="2308846"/>
            <a:ext cx="7521128" cy="1187888"/>
          </a:xfrm>
        </p:spPr>
        <p:txBody>
          <a:bodyPr/>
          <a:lstStyle/>
          <a:p>
            <a:pPr marL="0" indent="0">
              <a:buNone/>
            </a:pPr>
            <a:endParaRPr lang="en-US" sz="2800" dirty="0"/>
          </a:p>
          <a:p>
            <a:pPr marL="0" indent="0">
              <a:buNone/>
            </a:pPr>
            <a:r>
              <a:rPr lang="en-US" sz="2800" dirty="0"/>
              <a:t>Write a function to reverse an integer array</a:t>
            </a:r>
          </a:p>
        </p:txBody>
      </p:sp>
      <p:sp>
        <p:nvSpPr>
          <p:cNvPr id="3" name="Title 2">
            <a:extLst>
              <a:ext uri="{FF2B5EF4-FFF2-40B4-BE49-F238E27FC236}">
                <a16:creationId xmlns:a16="http://schemas.microsoft.com/office/drawing/2014/main" id="{24BEB0E2-26AB-EF4B-84F9-A2BB8300CFDA}"/>
              </a:ext>
            </a:extLst>
          </p:cNvPr>
          <p:cNvSpPr>
            <a:spLocks noGrp="1"/>
          </p:cNvSpPr>
          <p:nvPr>
            <p:ph type="title"/>
          </p:nvPr>
        </p:nvSpPr>
        <p:spPr/>
        <p:txBody>
          <a:bodyPr/>
          <a:lstStyle/>
          <a:p>
            <a:r>
              <a:rPr lang="en-US" altLang="zh-CN" dirty="0"/>
              <a:t>Code-Along</a:t>
            </a:r>
            <a:endParaRPr lang="en-US" dirty="0"/>
          </a:p>
        </p:txBody>
      </p:sp>
      <p:pic>
        <p:nvPicPr>
          <p:cNvPr id="5122" name="Picture 2" descr="Secrets of Reverse Programming | Learn Coding Faster - DEV">
            <a:extLst>
              <a:ext uri="{FF2B5EF4-FFF2-40B4-BE49-F238E27FC236}">
                <a16:creationId xmlns:a16="http://schemas.microsoft.com/office/drawing/2014/main" id="{FCD2448E-BA45-364F-8A24-95195096D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0133" y="127470"/>
            <a:ext cx="2221277" cy="148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686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904E81-14E5-504C-BABA-5BD8DF0F6423}"/>
              </a:ext>
            </a:extLst>
          </p:cNvPr>
          <p:cNvSpPr>
            <a:spLocks noGrp="1"/>
          </p:cNvSpPr>
          <p:nvPr>
            <p:ph type="body" sz="quarter" idx="11"/>
          </p:nvPr>
        </p:nvSpPr>
        <p:spPr/>
        <p:txBody>
          <a:bodyPr/>
          <a:lstStyle/>
          <a:p>
            <a:pPr marL="0" indent="0">
              <a:buNone/>
            </a:pPr>
            <a:r>
              <a:rPr lang="en-US" sz="3200" dirty="0"/>
              <a:t>Implement a class for dogs</a:t>
            </a:r>
          </a:p>
          <a:p>
            <a:pPr marL="0" indent="0">
              <a:buNone/>
            </a:pPr>
            <a:endParaRPr lang="en-US" sz="3200" dirty="0"/>
          </a:p>
        </p:txBody>
      </p:sp>
      <p:sp>
        <p:nvSpPr>
          <p:cNvPr id="3" name="Title 2">
            <a:extLst>
              <a:ext uri="{FF2B5EF4-FFF2-40B4-BE49-F238E27FC236}">
                <a16:creationId xmlns:a16="http://schemas.microsoft.com/office/drawing/2014/main" id="{4EB500C6-31F5-3443-8098-552566CC524E}"/>
              </a:ext>
            </a:extLst>
          </p:cNvPr>
          <p:cNvSpPr>
            <a:spLocks noGrp="1"/>
          </p:cNvSpPr>
          <p:nvPr>
            <p:ph type="title"/>
          </p:nvPr>
        </p:nvSpPr>
        <p:spPr/>
        <p:txBody>
          <a:bodyPr/>
          <a:lstStyle/>
          <a:p>
            <a:r>
              <a:rPr lang="en-US" dirty="0"/>
              <a:t>Class Exercise</a:t>
            </a:r>
          </a:p>
        </p:txBody>
      </p:sp>
      <p:sp>
        <p:nvSpPr>
          <p:cNvPr id="6" name="Text Placeholder 1">
            <a:extLst>
              <a:ext uri="{FF2B5EF4-FFF2-40B4-BE49-F238E27FC236}">
                <a16:creationId xmlns:a16="http://schemas.microsoft.com/office/drawing/2014/main" id="{C2B59BDC-7AC6-154E-9E2B-6059DFD0331F}"/>
              </a:ext>
            </a:extLst>
          </p:cNvPr>
          <p:cNvSpPr txBox="1">
            <a:spLocks/>
          </p:cNvSpPr>
          <p:nvPr/>
        </p:nvSpPr>
        <p:spPr>
          <a:xfrm>
            <a:off x="1199625" y="2622811"/>
            <a:ext cx="4244829" cy="2134401"/>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rgbClr val="0070C0"/>
                </a:solidFill>
              </a:rPr>
              <a:t>Member Variables:</a:t>
            </a:r>
          </a:p>
          <a:p>
            <a:pPr marL="914400" lvl="1" indent="-514350">
              <a:buFont typeface="+mj-lt"/>
              <a:buAutoNum type="arabicPeriod"/>
            </a:pPr>
            <a:r>
              <a:rPr lang="en-US" sz="2800" b="0" dirty="0">
                <a:solidFill>
                  <a:srgbClr val="0070C0"/>
                </a:solidFill>
              </a:rPr>
              <a:t>Name</a:t>
            </a:r>
          </a:p>
          <a:p>
            <a:pPr marL="914400" lvl="1" indent="-514350">
              <a:buFont typeface="+mj-lt"/>
              <a:buAutoNum type="arabicPeriod"/>
            </a:pPr>
            <a:r>
              <a:rPr lang="en-US" sz="2800" b="0" dirty="0">
                <a:solidFill>
                  <a:srgbClr val="0070C0"/>
                </a:solidFill>
              </a:rPr>
              <a:t>Gender</a:t>
            </a:r>
          </a:p>
          <a:p>
            <a:pPr marL="914400" lvl="1" indent="-514350">
              <a:buFont typeface="+mj-lt"/>
              <a:buAutoNum type="arabicPeriod"/>
            </a:pPr>
            <a:r>
              <a:rPr lang="en-US" sz="2800" b="0" dirty="0">
                <a:solidFill>
                  <a:srgbClr val="0070C0"/>
                </a:solidFill>
              </a:rPr>
              <a:t>Age </a:t>
            </a:r>
          </a:p>
          <a:p>
            <a:pPr marL="0" indent="0">
              <a:buFont typeface="Lucida Grande"/>
              <a:buNone/>
            </a:pPr>
            <a:endParaRPr lang="en-US" sz="3200" dirty="0">
              <a:solidFill>
                <a:srgbClr val="0070C0"/>
              </a:solidFill>
            </a:endParaRPr>
          </a:p>
        </p:txBody>
      </p:sp>
      <p:sp>
        <p:nvSpPr>
          <p:cNvPr id="7" name="Text Placeholder 1">
            <a:extLst>
              <a:ext uri="{FF2B5EF4-FFF2-40B4-BE49-F238E27FC236}">
                <a16:creationId xmlns:a16="http://schemas.microsoft.com/office/drawing/2014/main" id="{D2E48203-0EDC-A542-9151-E73A8D52C883}"/>
              </a:ext>
            </a:extLst>
          </p:cNvPr>
          <p:cNvSpPr txBox="1">
            <a:spLocks/>
          </p:cNvSpPr>
          <p:nvPr/>
        </p:nvSpPr>
        <p:spPr>
          <a:xfrm>
            <a:off x="1199626" y="4993412"/>
            <a:ext cx="4244829" cy="176168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solidFill>
                  <a:srgbClr val="0070C0"/>
                </a:solidFill>
              </a:rPr>
              <a:t>Member Methods:</a:t>
            </a:r>
          </a:p>
          <a:p>
            <a:pPr marL="914400" lvl="1" indent="-514350">
              <a:buFont typeface="+mj-lt"/>
              <a:buAutoNum type="arabicPeriod"/>
            </a:pPr>
            <a:r>
              <a:rPr lang="en-US" sz="2800" b="0" dirty="0">
                <a:solidFill>
                  <a:srgbClr val="0070C0"/>
                </a:solidFill>
              </a:rPr>
              <a:t>Speak</a:t>
            </a:r>
          </a:p>
          <a:p>
            <a:pPr marL="914400" lvl="1" indent="-514350">
              <a:buFont typeface="+mj-lt"/>
              <a:buAutoNum type="arabicPeriod"/>
            </a:pPr>
            <a:r>
              <a:rPr lang="en-US" sz="2800" b="0" dirty="0">
                <a:solidFill>
                  <a:srgbClr val="0070C0"/>
                </a:solidFill>
              </a:rPr>
              <a:t>Play </a:t>
            </a:r>
          </a:p>
          <a:p>
            <a:pPr marL="0" indent="0">
              <a:buFont typeface="Lucida Grande"/>
              <a:buNone/>
            </a:pPr>
            <a:endParaRPr lang="en-US" sz="3200" dirty="0">
              <a:solidFill>
                <a:srgbClr val="0070C0"/>
              </a:solidFill>
            </a:endParaRPr>
          </a:p>
        </p:txBody>
      </p:sp>
      <p:pic>
        <p:nvPicPr>
          <p:cNvPr id="9" name="Picture 8">
            <a:extLst>
              <a:ext uri="{FF2B5EF4-FFF2-40B4-BE49-F238E27FC236}">
                <a16:creationId xmlns:a16="http://schemas.microsoft.com/office/drawing/2014/main" id="{3F207671-A78E-9A43-BAA9-E05C1C528980}"/>
              </a:ext>
            </a:extLst>
          </p:cNvPr>
          <p:cNvPicPr>
            <a:picLocks noChangeAspect="1"/>
          </p:cNvPicPr>
          <p:nvPr/>
        </p:nvPicPr>
        <p:blipFill>
          <a:blip r:embed="rId2"/>
          <a:stretch>
            <a:fillRect/>
          </a:stretch>
        </p:blipFill>
        <p:spPr>
          <a:xfrm>
            <a:off x="7045351" y="587229"/>
            <a:ext cx="1928891" cy="3533728"/>
          </a:xfrm>
          <a:prstGeom prst="rect">
            <a:avLst/>
          </a:prstGeom>
        </p:spPr>
      </p:pic>
    </p:spTree>
    <p:extLst>
      <p:ext uri="{BB962C8B-B14F-4D97-AF65-F5344CB8AC3E}">
        <p14:creationId xmlns:p14="http://schemas.microsoft.com/office/powerpoint/2010/main" val="358670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904E81-14E5-504C-BABA-5BD8DF0F6423}"/>
              </a:ext>
            </a:extLst>
          </p:cNvPr>
          <p:cNvSpPr>
            <a:spLocks noGrp="1"/>
          </p:cNvSpPr>
          <p:nvPr>
            <p:ph type="body" sz="quarter" idx="11"/>
          </p:nvPr>
        </p:nvSpPr>
        <p:spPr>
          <a:xfrm>
            <a:off x="206299" y="1654728"/>
            <a:ext cx="2878439" cy="4015497"/>
          </a:xfrm>
        </p:spPr>
        <p:txBody>
          <a:bodyPr/>
          <a:lstStyle/>
          <a:p>
            <a:pPr marL="0" indent="0">
              <a:buNone/>
            </a:pPr>
            <a:r>
              <a:rPr lang="en-US" sz="3200" dirty="0"/>
              <a:t>Implement a class for dogs</a:t>
            </a:r>
          </a:p>
          <a:p>
            <a:pPr marL="0" indent="0">
              <a:buNone/>
            </a:pPr>
            <a:endParaRPr lang="en-US" sz="3200" dirty="0"/>
          </a:p>
        </p:txBody>
      </p:sp>
      <p:sp>
        <p:nvSpPr>
          <p:cNvPr id="3" name="Title 2">
            <a:extLst>
              <a:ext uri="{FF2B5EF4-FFF2-40B4-BE49-F238E27FC236}">
                <a16:creationId xmlns:a16="http://schemas.microsoft.com/office/drawing/2014/main" id="{4EB500C6-31F5-3443-8098-552566CC524E}"/>
              </a:ext>
            </a:extLst>
          </p:cNvPr>
          <p:cNvSpPr>
            <a:spLocks noGrp="1"/>
          </p:cNvSpPr>
          <p:nvPr>
            <p:ph type="title"/>
          </p:nvPr>
        </p:nvSpPr>
        <p:spPr/>
        <p:txBody>
          <a:bodyPr/>
          <a:lstStyle/>
          <a:p>
            <a:r>
              <a:rPr lang="en-US" dirty="0"/>
              <a:t>Class Exercise</a:t>
            </a:r>
          </a:p>
        </p:txBody>
      </p:sp>
      <p:pic>
        <p:nvPicPr>
          <p:cNvPr id="9" name="Picture 8">
            <a:extLst>
              <a:ext uri="{FF2B5EF4-FFF2-40B4-BE49-F238E27FC236}">
                <a16:creationId xmlns:a16="http://schemas.microsoft.com/office/drawing/2014/main" id="{3F207671-A78E-9A43-BAA9-E05C1C528980}"/>
              </a:ext>
            </a:extLst>
          </p:cNvPr>
          <p:cNvPicPr>
            <a:picLocks noChangeAspect="1"/>
          </p:cNvPicPr>
          <p:nvPr/>
        </p:nvPicPr>
        <p:blipFill>
          <a:blip r:embed="rId2"/>
          <a:stretch>
            <a:fillRect/>
          </a:stretch>
        </p:blipFill>
        <p:spPr>
          <a:xfrm flipH="1">
            <a:off x="136779" y="5186613"/>
            <a:ext cx="853122" cy="1562919"/>
          </a:xfrm>
          <a:prstGeom prst="rect">
            <a:avLst/>
          </a:prstGeom>
        </p:spPr>
      </p:pic>
      <p:pic>
        <p:nvPicPr>
          <p:cNvPr id="4" name="Picture 3">
            <a:extLst>
              <a:ext uri="{FF2B5EF4-FFF2-40B4-BE49-F238E27FC236}">
                <a16:creationId xmlns:a16="http://schemas.microsoft.com/office/drawing/2014/main" id="{4ABDF9B0-792B-D34F-909C-8F113EB5E5D3}"/>
              </a:ext>
            </a:extLst>
          </p:cNvPr>
          <p:cNvPicPr>
            <a:picLocks noChangeAspect="1"/>
          </p:cNvPicPr>
          <p:nvPr/>
        </p:nvPicPr>
        <p:blipFill>
          <a:blip r:embed="rId3"/>
          <a:stretch>
            <a:fillRect/>
          </a:stretch>
        </p:blipFill>
        <p:spPr>
          <a:xfrm>
            <a:off x="3403522" y="867510"/>
            <a:ext cx="5534179" cy="5391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50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063E6-4E9D-8748-A0B5-0EEBBA5D8B24}"/>
              </a:ext>
            </a:extLst>
          </p:cNvPr>
          <p:cNvSpPr>
            <a:spLocks noGrp="1"/>
          </p:cNvSpPr>
          <p:nvPr>
            <p:ph type="body" sz="quarter" idx="11"/>
          </p:nvPr>
        </p:nvSpPr>
        <p:spPr>
          <a:xfrm>
            <a:off x="659305" y="1545120"/>
            <a:ext cx="8196210" cy="4015497"/>
          </a:xfrm>
        </p:spPr>
        <p:txBody>
          <a:bodyPr/>
          <a:lstStyle/>
          <a:p>
            <a:r>
              <a:rPr lang="en-US" dirty="0"/>
              <a:t>Compare the Cat and Dog class</a:t>
            </a:r>
          </a:p>
        </p:txBody>
      </p:sp>
      <p:sp>
        <p:nvSpPr>
          <p:cNvPr id="3" name="Title 2">
            <a:extLst>
              <a:ext uri="{FF2B5EF4-FFF2-40B4-BE49-F238E27FC236}">
                <a16:creationId xmlns:a16="http://schemas.microsoft.com/office/drawing/2014/main" id="{1E454CCB-1F59-3D45-A446-6F178264530A}"/>
              </a:ext>
            </a:extLst>
          </p:cNvPr>
          <p:cNvSpPr>
            <a:spLocks noGrp="1"/>
          </p:cNvSpPr>
          <p:nvPr>
            <p:ph type="title"/>
          </p:nvPr>
        </p:nvSpPr>
        <p:spPr/>
        <p:txBody>
          <a:bodyPr/>
          <a:lstStyle/>
          <a:p>
            <a:r>
              <a:rPr lang="en-US" dirty="0"/>
              <a:t>Inheritance</a:t>
            </a:r>
          </a:p>
        </p:txBody>
      </p:sp>
      <p:pic>
        <p:nvPicPr>
          <p:cNvPr id="4" name="Picture 3">
            <a:extLst>
              <a:ext uri="{FF2B5EF4-FFF2-40B4-BE49-F238E27FC236}">
                <a16:creationId xmlns:a16="http://schemas.microsoft.com/office/drawing/2014/main" id="{F55B76FA-95C7-9640-87AF-005A556A1999}"/>
              </a:ext>
            </a:extLst>
          </p:cNvPr>
          <p:cNvPicPr>
            <a:picLocks noChangeAspect="1"/>
          </p:cNvPicPr>
          <p:nvPr/>
        </p:nvPicPr>
        <p:blipFill>
          <a:blip r:embed="rId2"/>
          <a:stretch>
            <a:fillRect/>
          </a:stretch>
        </p:blipFill>
        <p:spPr>
          <a:xfrm>
            <a:off x="104862" y="2458340"/>
            <a:ext cx="8934275" cy="430498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AD8B465-D733-134F-9975-1446980AB1F2}"/>
              </a:ext>
            </a:extLst>
          </p:cNvPr>
          <p:cNvPicPr>
            <a:picLocks noChangeAspect="1"/>
          </p:cNvPicPr>
          <p:nvPr/>
        </p:nvPicPr>
        <p:blipFill>
          <a:blip r:embed="rId3"/>
          <a:stretch>
            <a:fillRect/>
          </a:stretch>
        </p:blipFill>
        <p:spPr>
          <a:xfrm>
            <a:off x="8367113" y="1982527"/>
            <a:ext cx="648104" cy="715929"/>
          </a:xfrm>
          <a:prstGeom prst="rect">
            <a:avLst/>
          </a:prstGeom>
        </p:spPr>
      </p:pic>
      <p:pic>
        <p:nvPicPr>
          <p:cNvPr id="6" name="Picture 5">
            <a:extLst>
              <a:ext uri="{FF2B5EF4-FFF2-40B4-BE49-F238E27FC236}">
                <a16:creationId xmlns:a16="http://schemas.microsoft.com/office/drawing/2014/main" id="{DD236B3F-9CE6-4B45-BA9F-977708672C20}"/>
              </a:ext>
            </a:extLst>
          </p:cNvPr>
          <p:cNvPicPr>
            <a:picLocks noChangeAspect="1"/>
          </p:cNvPicPr>
          <p:nvPr/>
        </p:nvPicPr>
        <p:blipFill>
          <a:blip r:embed="rId4"/>
          <a:stretch>
            <a:fillRect/>
          </a:stretch>
        </p:blipFill>
        <p:spPr>
          <a:xfrm>
            <a:off x="4251176" y="2147143"/>
            <a:ext cx="378925" cy="694191"/>
          </a:xfrm>
          <a:prstGeom prst="rect">
            <a:avLst/>
          </a:prstGeom>
        </p:spPr>
      </p:pic>
      <p:sp>
        <p:nvSpPr>
          <p:cNvPr id="7" name="Rectangle 6">
            <a:extLst>
              <a:ext uri="{FF2B5EF4-FFF2-40B4-BE49-F238E27FC236}">
                <a16:creationId xmlns:a16="http://schemas.microsoft.com/office/drawing/2014/main" id="{85E97E2D-3458-4141-8160-08A2F6012348}"/>
              </a:ext>
            </a:extLst>
          </p:cNvPr>
          <p:cNvSpPr/>
          <p:nvPr/>
        </p:nvSpPr>
        <p:spPr>
          <a:xfrm>
            <a:off x="218114" y="2558642"/>
            <a:ext cx="2122414" cy="2223077"/>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7BA4466-955E-2342-A979-335446469B15}"/>
              </a:ext>
            </a:extLst>
          </p:cNvPr>
          <p:cNvSpPr/>
          <p:nvPr/>
        </p:nvSpPr>
        <p:spPr>
          <a:xfrm>
            <a:off x="4949505" y="2558642"/>
            <a:ext cx="2122414" cy="2155967"/>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166FCB5B-A056-7F44-8E67-4FC3E884B3FB}"/>
              </a:ext>
            </a:extLst>
          </p:cNvPr>
          <p:cNvCxnSpPr>
            <a:cxnSpLocks/>
          </p:cNvCxnSpPr>
          <p:nvPr/>
        </p:nvCxnSpPr>
        <p:spPr>
          <a:xfrm>
            <a:off x="2650921" y="4085438"/>
            <a:ext cx="1921079" cy="0"/>
          </a:xfrm>
          <a:prstGeom prst="straightConnector1">
            <a:avLst/>
          </a:prstGeom>
          <a:noFill/>
          <a:ln w="41275">
            <a:solidFill>
              <a:srgbClr val="FF0000"/>
            </a:solidFill>
            <a:prstDash val="sysDot"/>
            <a:headEnd type="stealth" w="lg" len="lg"/>
            <a:tailEnd type="stealth" w="lg" len="lg"/>
          </a:ln>
        </p:spPr>
        <p:style>
          <a:lnRef idx="1">
            <a:schemeClr val="accent1"/>
          </a:lnRef>
          <a:fillRef idx="3">
            <a:schemeClr val="accent1"/>
          </a:fillRef>
          <a:effectRef idx="2">
            <a:schemeClr val="accent1"/>
          </a:effectRef>
          <a:fontRef idx="minor">
            <a:schemeClr val="lt1"/>
          </a:fontRef>
        </p:style>
      </p:cxnSp>
      <p:sp>
        <p:nvSpPr>
          <p:cNvPr id="13" name="TextBox 12">
            <a:extLst>
              <a:ext uri="{FF2B5EF4-FFF2-40B4-BE49-F238E27FC236}">
                <a16:creationId xmlns:a16="http://schemas.microsoft.com/office/drawing/2014/main" id="{54648D8C-4A81-9340-BEDE-695F493CC68A}"/>
              </a:ext>
            </a:extLst>
          </p:cNvPr>
          <p:cNvSpPr txBox="1"/>
          <p:nvPr/>
        </p:nvSpPr>
        <p:spPr>
          <a:xfrm>
            <a:off x="3038856" y="3645039"/>
            <a:ext cx="1212320" cy="369332"/>
          </a:xfrm>
          <a:prstGeom prst="rect">
            <a:avLst/>
          </a:prstGeom>
          <a:noFill/>
        </p:spPr>
        <p:txBody>
          <a:bodyPr wrap="none" rtlCol="0">
            <a:spAutoFit/>
          </a:bodyPr>
          <a:lstStyle/>
          <a:p>
            <a:r>
              <a:rPr lang="en-US" b="1" dirty="0">
                <a:solidFill>
                  <a:srgbClr val="FF0000"/>
                </a:solidFill>
              </a:rPr>
              <a:t>Duplicated</a:t>
            </a:r>
          </a:p>
        </p:txBody>
      </p:sp>
    </p:spTree>
    <p:extLst>
      <p:ext uri="{BB962C8B-B14F-4D97-AF65-F5344CB8AC3E}">
        <p14:creationId xmlns:p14="http://schemas.microsoft.com/office/powerpoint/2010/main" val="320041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ACB74E-BC7D-B240-957E-E0FD13832D3A}"/>
              </a:ext>
            </a:extLst>
          </p:cNvPr>
          <p:cNvSpPr>
            <a:spLocks noGrp="1"/>
          </p:cNvSpPr>
          <p:nvPr>
            <p:ph type="title"/>
          </p:nvPr>
        </p:nvSpPr>
        <p:spPr/>
        <p:txBody>
          <a:bodyPr/>
          <a:lstStyle/>
          <a:p>
            <a:r>
              <a:rPr lang="en-US" dirty="0"/>
              <a:t>Inheritance</a:t>
            </a:r>
          </a:p>
        </p:txBody>
      </p:sp>
      <p:sp>
        <p:nvSpPr>
          <p:cNvPr id="11" name="Rounded Rectangle 10">
            <a:extLst>
              <a:ext uri="{FF2B5EF4-FFF2-40B4-BE49-F238E27FC236}">
                <a16:creationId xmlns:a16="http://schemas.microsoft.com/office/drawing/2014/main" id="{58CDCD9B-841A-5543-A767-134F02C031B0}"/>
              </a:ext>
            </a:extLst>
          </p:cNvPr>
          <p:cNvSpPr/>
          <p:nvPr/>
        </p:nvSpPr>
        <p:spPr>
          <a:xfrm>
            <a:off x="3256963" y="1363509"/>
            <a:ext cx="2357306" cy="1998575"/>
          </a:xfrm>
          <a:prstGeom prst="roundRect">
            <a:avLst/>
          </a:prstGeom>
          <a:noFill/>
          <a:ln w="317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
        <p:nvSpPr>
          <p:cNvPr id="12" name="TextBox 11">
            <a:extLst>
              <a:ext uri="{FF2B5EF4-FFF2-40B4-BE49-F238E27FC236}">
                <a16:creationId xmlns:a16="http://schemas.microsoft.com/office/drawing/2014/main" id="{847FFB6A-657C-8549-A402-1D891033A134}"/>
              </a:ext>
            </a:extLst>
          </p:cNvPr>
          <p:cNvSpPr txBox="1"/>
          <p:nvPr/>
        </p:nvSpPr>
        <p:spPr>
          <a:xfrm>
            <a:off x="3337426" y="1363509"/>
            <a:ext cx="2064989" cy="523220"/>
          </a:xfrm>
          <a:prstGeom prst="rect">
            <a:avLst/>
          </a:prstGeom>
          <a:noFill/>
          <a:ln>
            <a:noFill/>
          </a:ln>
        </p:spPr>
        <p:txBody>
          <a:bodyPr wrap="none" rtlCol="0">
            <a:spAutoFit/>
          </a:bodyPr>
          <a:lstStyle/>
          <a:p>
            <a:r>
              <a:rPr lang="en-US" sz="2800" b="1" dirty="0">
                <a:solidFill>
                  <a:srgbClr val="00B050"/>
                </a:solidFill>
              </a:rPr>
              <a:t>Animal Class</a:t>
            </a:r>
          </a:p>
        </p:txBody>
      </p:sp>
      <p:sp>
        <p:nvSpPr>
          <p:cNvPr id="5" name="Rounded Rectangle 4">
            <a:extLst>
              <a:ext uri="{FF2B5EF4-FFF2-40B4-BE49-F238E27FC236}">
                <a16:creationId xmlns:a16="http://schemas.microsoft.com/office/drawing/2014/main" id="{F55913D4-829B-134C-86BA-242103A58D22}"/>
              </a:ext>
            </a:extLst>
          </p:cNvPr>
          <p:cNvSpPr/>
          <p:nvPr/>
        </p:nvSpPr>
        <p:spPr>
          <a:xfrm>
            <a:off x="1418376" y="3916604"/>
            <a:ext cx="2357306" cy="1998575"/>
          </a:xfrm>
          <a:prstGeom prst="roundRect">
            <a:avLst/>
          </a:prstGeom>
          <a:noFill/>
          <a:ln w="31750">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9300"/>
              </a:solidFill>
            </a:endParaRPr>
          </a:p>
        </p:txBody>
      </p:sp>
      <p:sp>
        <p:nvSpPr>
          <p:cNvPr id="6" name="TextBox 5">
            <a:extLst>
              <a:ext uri="{FF2B5EF4-FFF2-40B4-BE49-F238E27FC236}">
                <a16:creationId xmlns:a16="http://schemas.microsoft.com/office/drawing/2014/main" id="{74DF6712-1EDB-E446-9745-0FBD1A0FC26B}"/>
              </a:ext>
            </a:extLst>
          </p:cNvPr>
          <p:cNvSpPr txBox="1"/>
          <p:nvPr/>
        </p:nvSpPr>
        <p:spPr>
          <a:xfrm>
            <a:off x="1498839" y="3916604"/>
            <a:ext cx="1596912" cy="523220"/>
          </a:xfrm>
          <a:prstGeom prst="rect">
            <a:avLst/>
          </a:prstGeom>
          <a:noFill/>
          <a:ln>
            <a:noFill/>
          </a:ln>
        </p:spPr>
        <p:txBody>
          <a:bodyPr wrap="none" rtlCol="0">
            <a:spAutoFit/>
          </a:bodyPr>
          <a:lstStyle/>
          <a:p>
            <a:r>
              <a:rPr lang="en-US" sz="2800" b="1" dirty="0">
                <a:solidFill>
                  <a:srgbClr val="FF9300"/>
                </a:solidFill>
              </a:rPr>
              <a:t>Dog Class</a:t>
            </a:r>
          </a:p>
        </p:txBody>
      </p:sp>
      <p:pic>
        <p:nvPicPr>
          <p:cNvPr id="10" name="Picture 9">
            <a:extLst>
              <a:ext uri="{FF2B5EF4-FFF2-40B4-BE49-F238E27FC236}">
                <a16:creationId xmlns:a16="http://schemas.microsoft.com/office/drawing/2014/main" id="{05D8385A-AC41-2744-A85C-A4BFD87E03B0}"/>
              </a:ext>
            </a:extLst>
          </p:cNvPr>
          <p:cNvPicPr>
            <a:picLocks noChangeAspect="1"/>
          </p:cNvPicPr>
          <p:nvPr/>
        </p:nvPicPr>
        <p:blipFill>
          <a:blip r:embed="rId2"/>
          <a:stretch>
            <a:fillRect/>
          </a:stretch>
        </p:blipFill>
        <p:spPr>
          <a:xfrm>
            <a:off x="2689323" y="4583839"/>
            <a:ext cx="648103" cy="1187325"/>
          </a:xfrm>
          <a:prstGeom prst="rect">
            <a:avLst/>
          </a:prstGeom>
        </p:spPr>
      </p:pic>
      <p:sp>
        <p:nvSpPr>
          <p:cNvPr id="14" name="TextBox 13">
            <a:extLst>
              <a:ext uri="{FF2B5EF4-FFF2-40B4-BE49-F238E27FC236}">
                <a16:creationId xmlns:a16="http://schemas.microsoft.com/office/drawing/2014/main" id="{2176277E-563D-DE4B-B08C-167B291804C2}"/>
              </a:ext>
            </a:extLst>
          </p:cNvPr>
          <p:cNvSpPr txBox="1"/>
          <p:nvPr/>
        </p:nvSpPr>
        <p:spPr>
          <a:xfrm>
            <a:off x="1662468" y="4602192"/>
            <a:ext cx="885179" cy="923330"/>
          </a:xfrm>
          <a:prstGeom prst="rect">
            <a:avLst/>
          </a:prstGeom>
          <a:noFill/>
        </p:spPr>
        <p:txBody>
          <a:bodyPr wrap="none" rtlCol="0">
            <a:spAutoFit/>
          </a:bodyPr>
          <a:lstStyle/>
          <a:p>
            <a:r>
              <a:rPr lang="en-US" dirty="0">
                <a:solidFill>
                  <a:srgbClr val="FF9300"/>
                </a:solidFill>
              </a:rPr>
              <a:t>Name</a:t>
            </a:r>
          </a:p>
          <a:p>
            <a:r>
              <a:rPr lang="en-US" dirty="0">
                <a:solidFill>
                  <a:srgbClr val="FF9300"/>
                </a:solidFill>
              </a:rPr>
              <a:t>Gender</a:t>
            </a:r>
          </a:p>
          <a:p>
            <a:r>
              <a:rPr lang="en-US" dirty="0">
                <a:solidFill>
                  <a:srgbClr val="FF9300"/>
                </a:solidFill>
              </a:rPr>
              <a:t>Age</a:t>
            </a:r>
          </a:p>
        </p:txBody>
      </p:sp>
      <p:sp>
        <p:nvSpPr>
          <p:cNvPr id="7" name="Rounded Rectangle 6">
            <a:extLst>
              <a:ext uri="{FF2B5EF4-FFF2-40B4-BE49-F238E27FC236}">
                <a16:creationId xmlns:a16="http://schemas.microsoft.com/office/drawing/2014/main" id="{E63468E3-1AEF-F84E-979A-8CB7246E6BF3}"/>
              </a:ext>
            </a:extLst>
          </p:cNvPr>
          <p:cNvSpPr/>
          <p:nvPr/>
        </p:nvSpPr>
        <p:spPr>
          <a:xfrm>
            <a:off x="4842482" y="3916604"/>
            <a:ext cx="2357306" cy="1998575"/>
          </a:xfrm>
          <a:prstGeom prst="roundRect">
            <a:avLst/>
          </a:prstGeom>
          <a:noFill/>
          <a:ln w="317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highlight>
                <a:srgbClr val="008080"/>
              </a:highlight>
            </a:endParaRPr>
          </a:p>
        </p:txBody>
      </p:sp>
      <p:sp>
        <p:nvSpPr>
          <p:cNvPr id="8" name="TextBox 7">
            <a:extLst>
              <a:ext uri="{FF2B5EF4-FFF2-40B4-BE49-F238E27FC236}">
                <a16:creationId xmlns:a16="http://schemas.microsoft.com/office/drawing/2014/main" id="{15628767-A227-904E-9863-659F952087EE}"/>
              </a:ext>
            </a:extLst>
          </p:cNvPr>
          <p:cNvSpPr txBox="1"/>
          <p:nvPr/>
        </p:nvSpPr>
        <p:spPr>
          <a:xfrm>
            <a:off x="4922945" y="3916604"/>
            <a:ext cx="1499000" cy="523220"/>
          </a:xfrm>
          <a:prstGeom prst="rect">
            <a:avLst/>
          </a:prstGeom>
          <a:noFill/>
        </p:spPr>
        <p:txBody>
          <a:bodyPr wrap="none" rtlCol="0">
            <a:spAutoFit/>
          </a:bodyPr>
          <a:lstStyle/>
          <a:p>
            <a:r>
              <a:rPr lang="en-US" sz="2800" b="1" dirty="0">
                <a:solidFill>
                  <a:srgbClr val="0070C0"/>
                </a:solidFill>
              </a:rPr>
              <a:t>Cat Class</a:t>
            </a:r>
          </a:p>
        </p:txBody>
      </p:sp>
      <p:pic>
        <p:nvPicPr>
          <p:cNvPr id="9" name="Picture 8">
            <a:extLst>
              <a:ext uri="{FF2B5EF4-FFF2-40B4-BE49-F238E27FC236}">
                <a16:creationId xmlns:a16="http://schemas.microsoft.com/office/drawing/2014/main" id="{271B7FF8-9561-5A4B-8F6A-3B330FBF99AB}"/>
              </a:ext>
            </a:extLst>
          </p:cNvPr>
          <p:cNvPicPr>
            <a:picLocks noChangeAspect="1"/>
          </p:cNvPicPr>
          <p:nvPr/>
        </p:nvPicPr>
        <p:blipFill>
          <a:blip r:embed="rId3"/>
          <a:stretch>
            <a:fillRect/>
          </a:stretch>
        </p:blipFill>
        <p:spPr>
          <a:xfrm>
            <a:off x="6010586" y="4583839"/>
            <a:ext cx="1047526" cy="1157151"/>
          </a:xfrm>
          <a:prstGeom prst="rect">
            <a:avLst/>
          </a:prstGeom>
        </p:spPr>
      </p:pic>
      <p:sp>
        <p:nvSpPr>
          <p:cNvPr id="15" name="TextBox 14">
            <a:extLst>
              <a:ext uri="{FF2B5EF4-FFF2-40B4-BE49-F238E27FC236}">
                <a16:creationId xmlns:a16="http://schemas.microsoft.com/office/drawing/2014/main" id="{5DE156F7-F66C-DA40-8D60-A260F9D72DC9}"/>
              </a:ext>
            </a:extLst>
          </p:cNvPr>
          <p:cNvSpPr txBox="1"/>
          <p:nvPr/>
        </p:nvSpPr>
        <p:spPr>
          <a:xfrm>
            <a:off x="5046629" y="4602192"/>
            <a:ext cx="885179" cy="923330"/>
          </a:xfrm>
          <a:prstGeom prst="rect">
            <a:avLst/>
          </a:prstGeom>
          <a:noFill/>
        </p:spPr>
        <p:txBody>
          <a:bodyPr wrap="none" rtlCol="0">
            <a:spAutoFit/>
          </a:bodyPr>
          <a:lstStyle/>
          <a:p>
            <a:r>
              <a:rPr lang="en-US" dirty="0">
                <a:solidFill>
                  <a:srgbClr val="0070C0"/>
                </a:solidFill>
              </a:rPr>
              <a:t>Name</a:t>
            </a:r>
          </a:p>
          <a:p>
            <a:r>
              <a:rPr lang="en-US" dirty="0">
                <a:solidFill>
                  <a:srgbClr val="0070C0"/>
                </a:solidFill>
              </a:rPr>
              <a:t>Gender</a:t>
            </a:r>
          </a:p>
          <a:p>
            <a:r>
              <a:rPr lang="en-US" dirty="0">
                <a:solidFill>
                  <a:srgbClr val="0070C0"/>
                </a:solidFill>
              </a:rPr>
              <a:t>Age</a:t>
            </a:r>
          </a:p>
        </p:txBody>
      </p:sp>
      <p:sp>
        <p:nvSpPr>
          <p:cNvPr id="16" name="TextBox 15">
            <a:extLst>
              <a:ext uri="{FF2B5EF4-FFF2-40B4-BE49-F238E27FC236}">
                <a16:creationId xmlns:a16="http://schemas.microsoft.com/office/drawing/2014/main" id="{2064733A-4F21-644A-95DA-BCBBC4C46BAA}"/>
              </a:ext>
            </a:extLst>
          </p:cNvPr>
          <p:cNvSpPr txBox="1"/>
          <p:nvPr/>
        </p:nvSpPr>
        <p:spPr>
          <a:xfrm>
            <a:off x="4038202" y="2155575"/>
            <a:ext cx="885179" cy="923330"/>
          </a:xfrm>
          <a:prstGeom prst="rect">
            <a:avLst/>
          </a:prstGeom>
          <a:noFill/>
        </p:spPr>
        <p:txBody>
          <a:bodyPr wrap="none" rtlCol="0">
            <a:spAutoFit/>
          </a:bodyPr>
          <a:lstStyle/>
          <a:p>
            <a:r>
              <a:rPr lang="en-US" dirty="0">
                <a:solidFill>
                  <a:srgbClr val="00B050"/>
                </a:solidFill>
              </a:rPr>
              <a:t>Name</a:t>
            </a:r>
          </a:p>
          <a:p>
            <a:r>
              <a:rPr lang="en-US" dirty="0">
                <a:solidFill>
                  <a:srgbClr val="00B050"/>
                </a:solidFill>
              </a:rPr>
              <a:t>Gender</a:t>
            </a:r>
          </a:p>
          <a:p>
            <a:r>
              <a:rPr lang="en-US" dirty="0">
                <a:solidFill>
                  <a:srgbClr val="00B050"/>
                </a:solidFill>
              </a:rPr>
              <a:t>Age</a:t>
            </a:r>
          </a:p>
        </p:txBody>
      </p:sp>
    </p:spTree>
    <p:extLst>
      <p:ext uri="{BB962C8B-B14F-4D97-AF65-F5344CB8AC3E}">
        <p14:creationId xmlns:p14="http://schemas.microsoft.com/office/powerpoint/2010/main" val="322727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1" nodeType="clickEffect">
                                  <p:stCondLst>
                                    <p:cond delay="0"/>
                                  </p:stCondLst>
                                  <p:childTnLst>
                                    <p:animMotion origin="layout" path="M 0 0 L 0.25694 -0.35672 " pathEditMode="relative" ptsTypes="AA">
                                      <p:cBhvr>
                                        <p:cTn id="32" dur="1000" fill="hold"/>
                                        <p:tgtEl>
                                          <p:spTgt spid="14"/>
                                        </p:tgtEl>
                                        <p:attrNameLst>
                                          <p:attrName>ppt_x</p:attrName>
                                          <p:attrName>ppt_y</p:attrName>
                                        </p:attrNameLst>
                                      </p:cBhvr>
                                    </p:animMotion>
                                  </p:childTnLst>
                                </p:cTn>
                              </p:par>
                              <p:par>
                                <p:cTn id="33" presetID="0" presetClass="path" presetSubtype="0" accel="50000" decel="50000" fill="hold" grpId="1" nodeType="withEffect">
                                  <p:stCondLst>
                                    <p:cond delay="0"/>
                                  </p:stCondLst>
                                  <p:childTnLst>
                                    <p:animMotion origin="layout" path="M 0 0 L -0.11215 -0.35672 " pathEditMode="relative" ptsTypes="AA">
                                      <p:cBhvr>
                                        <p:cTn id="34" dur="1000" fill="hold"/>
                                        <p:tgtEl>
                                          <p:spTgt spid="15"/>
                                        </p:tgtEl>
                                        <p:attrNameLst>
                                          <p:attrName>ppt_x</p:attrName>
                                          <p:attrName>ppt_y</p:attrName>
                                        </p:attrNameLst>
                                      </p:cBhvr>
                                    </p:animMotion>
                                  </p:childTnLst>
                                </p:cTn>
                              </p:par>
                              <p:par>
                                <p:cTn id="35" presetID="9" presetClass="exit" presetSubtype="0" fill="hold" grpId="2" nodeType="withEffect">
                                  <p:stCondLst>
                                    <p:cond delay="100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9" presetClass="exit" presetSubtype="0" fill="hold" grpId="2" nodeType="withEffect">
                                  <p:stCondLst>
                                    <p:cond delay="1000"/>
                                  </p:stCondLst>
                                  <p:childTnLst>
                                    <p:animEffect transition="out" filter="dissolv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9" presetClass="entr" presetSubtype="0" fill="hold" grpId="0" nodeType="withEffect">
                                  <p:stCondLst>
                                    <p:cond delay="100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5" grpId="0" animBg="1"/>
      <p:bldP spid="6" grpId="0"/>
      <p:bldP spid="14" grpId="0"/>
      <p:bldP spid="14" grpId="1"/>
      <p:bldP spid="14" grpId="2"/>
      <p:bldP spid="7" grpId="0" animBg="1"/>
      <p:bldP spid="8" grpId="0"/>
      <p:bldP spid="15" grpId="0"/>
      <p:bldP spid="15" grpId="1"/>
      <p:bldP spid="15" grpId="2"/>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54CCB-1F59-3D45-A446-6F178264530A}"/>
              </a:ext>
            </a:extLst>
          </p:cNvPr>
          <p:cNvSpPr>
            <a:spLocks noGrp="1"/>
          </p:cNvSpPr>
          <p:nvPr>
            <p:ph type="title"/>
          </p:nvPr>
        </p:nvSpPr>
        <p:spPr/>
        <p:txBody>
          <a:bodyPr/>
          <a:lstStyle/>
          <a:p>
            <a:r>
              <a:rPr lang="en-US" dirty="0"/>
              <a:t>Inheritance</a:t>
            </a:r>
          </a:p>
        </p:txBody>
      </p:sp>
      <p:grpSp>
        <p:nvGrpSpPr>
          <p:cNvPr id="16" name="Group 15">
            <a:extLst>
              <a:ext uri="{FF2B5EF4-FFF2-40B4-BE49-F238E27FC236}">
                <a16:creationId xmlns:a16="http://schemas.microsoft.com/office/drawing/2014/main" id="{FCCBF5B5-C712-6446-AB2E-47E943BC675A}"/>
              </a:ext>
            </a:extLst>
          </p:cNvPr>
          <p:cNvGrpSpPr/>
          <p:nvPr/>
        </p:nvGrpSpPr>
        <p:grpSpPr>
          <a:xfrm>
            <a:off x="6201499" y="673141"/>
            <a:ext cx="2357306" cy="1998575"/>
            <a:chOff x="6016941" y="455027"/>
            <a:chExt cx="2357306" cy="1998575"/>
          </a:xfrm>
        </p:grpSpPr>
        <p:sp>
          <p:nvSpPr>
            <p:cNvPr id="11" name="Rounded Rectangle 10">
              <a:extLst>
                <a:ext uri="{FF2B5EF4-FFF2-40B4-BE49-F238E27FC236}">
                  <a16:creationId xmlns:a16="http://schemas.microsoft.com/office/drawing/2014/main" id="{A7C566CD-6967-D347-A42D-FE70CBE6AD61}"/>
                </a:ext>
              </a:extLst>
            </p:cNvPr>
            <p:cNvSpPr/>
            <p:nvPr/>
          </p:nvSpPr>
          <p:spPr>
            <a:xfrm>
              <a:off x="6016941" y="455027"/>
              <a:ext cx="2357306" cy="1998575"/>
            </a:xfrm>
            <a:prstGeom prst="roundRect">
              <a:avLst/>
            </a:prstGeom>
            <a:noFill/>
            <a:ln w="317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
          <p:nvSpPr>
            <p:cNvPr id="12" name="TextBox 11">
              <a:extLst>
                <a:ext uri="{FF2B5EF4-FFF2-40B4-BE49-F238E27FC236}">
                  <a16:creationId xmlns:a16="http://schemas.microsoft.com/office/drawing/2014/main" id="{5E9B9918-4915-694F-8DF7-73ECB20A4722}"/>
                </a:ext>
              </a:extLst>
            </p:cNvPr>
            <p:cNvSpPr txBox="1"/>
            <p:nvPr/>
          </p:nvSpPr>
          <p:spPr>
            <a:xfrm>
              <a:off x="6097404" y="455027"/>
              <a:ext cx="2064989" cy="523220"/>
            </a:xfrm>
            <a:prstGeom prst="rect">
              <a:avLst/>
            </a:prstGeom>
            <a:noFill/>
            <a:ln>
              <a:noFill/>
            </a:ln>
          </p:spPr>
          <p:txBody>
            <a:bodyPr wrap="none" rtlCol="0">
              <a:spAutoFit/>
            </a:bodyPr>
            <a:lstStyle/>
            <a:p>
              <a:r>
                <a:rPr lang="en-US" sz="2800" b="1" dirty="0">
                  <a:solidFill>
                    <a:srgbClr val="00B050"/>
                  </a:solidFill>
                </a:rPr>
                <a:t>Animal Class</a:t>
              </a:r>
            </a:p>
          </p:txBody>
        </p:sp>
        <p:sp>
          <p:nvSpPr>
            <p:cNvPr id="14" name="TextBox 13">
              <a:extLst>
                <a:ext uri="{FF2B5EF4-FFF2-40B4-BE49-F238E27FC236}">
                  <a16:creationId xmlns:a16="http://schemas.microsoft.com/office/drawing/2014/main" id="{BC057B08-3DEC-D14D-81A7-1E96702C71CD}"/>
                </a:ext>
              </a:extLst>
            </p:cNvPr>
            <p:cNvSpPr txBox="1"/>
            <p:nvPr/>
          </p:nvSpPr>
          <p:spPr>
            <a:xfrm>
              <a:off x="6798180" y="1247093"/>
              <a:ext cx="885179" cy="923330"/>
            </a:xfrm>
            <a:prstGeom prst="rect">
              <a:avLst/>
            </a:prstGeom>
            <a:noFill/>
          </p:spPr>
          <p:txBody>
            <a:bodyPr wrap="none" rtlCol="0">
              <a:spAutoFit/>
            </a:bodyPr>
            <a:lstStyle/>
            <a:p>
              <a:r>
                <a:rPr lang="en-US" dirty="0">
                  <a:solidFill>
                    <a:srgbClr val="00B050"/>
                  </a:solidFill>
                </a:rPr>
                <a:t>Name</a:t>
              </a:r>
            </a:p>
            <a:p>
              <a:r>
                <a:rPr lang="en-US" dirty="0">
                  <a:solidFill>
                    <a:srgbClr val="00B050"/>
                  </a:solidFill>
                </a:rPr>
                <a:t>Gender</a:t>
              </a:r>
            </a:p>
            <a:p>
              <a:r>
                <a:rPr lang="en-US" dirty="0">
                  <a:solidFill>
                    <a:srgbClr val="00B050"/>
                  </a:solidFill>
                </a:rPr>
                <a:t>Age</a:t>
              </a:r>
            </a:p>
          </p:txBody>
        </p:sp>
      </p:grpSp>
      <p:pic>
        <p:nvPicPr>
          <p:cNvPr id="17" name="Picture 16">
            <a:extLst>
              <a:ext uri="{FF2B5EF4-FFF2-40B4-BE49-F238E27FC236}">
                <a16:creationId xmlns:a16="http://schemas.microsoft.com/office/drawing/2014/main" id="{5ECF461A-C010-7048-820D-995D7E349B9A}"/>
              </a:ext>
            </a:extLst>
          </p:cNvPr>
          <p:cNvPicPr>
            <a:picLocks noChangeAspect="1"/>
          </p:cNvPicPr>
          <p:nvPr/>
        </p:nvPicPr>
        <p:blipFill>
          <a:blip r:embed="rId2"/>
          <a:stretch>
            <a:fillRect/>
          </a:stretch>
        </p:blipFill>
        <p:spPr>
          <a:xfrm>
            <a:off x="1627464" y="1768932"/>
            <a:ext cx="4875675" cy="4837806"/>
          </a:xfrm>
          <a:prstGeom prst="rect">
            <a:avLst/>
          </a:prstGeom>
          <a:ln>
            <a:noFill/>
          </a:ln>
          <a:effectLst>
            <a:outerShdw blurRad="292100" dist="139700" dir="2700000" algn="tl" rotWithShape="0">
              <a:srgbClr val="333333">
                <a:alpha val="65000"/>
              </a:srgbClr>
            </a:outerShdw>
          </a:effectLst>
        </p:spPr>
      </p:pic>
      <p:sp>
        <p:nvSpPr>
          <p:cNvPr id="18" name="Rectangle 17">
            <a:extLst>
              <a:ext uri="{FF2B5EF4-FFF2-40B4-BE49-F238E27FC236}">
                <a16:creationId xmlns:a16="http://schemas.microsoft.com/office/drawing/2014/main" id="{B3AD8653-86BF-0345-BC8B-3EB618D26822}"/>
              </a:ext>
            </a:extLst>
          </p:cNvPr>
          <p:cNvSpPr/>
          <p:nvPr/>
        </p:nvSpPr>
        <p:spPr>
          <a:xfrm>
            <a:off x="1493240" y="5276675"/>
            <a:ext cx="5217953" cy="1057013"/>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E445DF9-8481-0445-8A87-7D48DE209BBF}"/>
              </a:ext>
            </a:extLst>
          </p:cNvPr>
          <p:cNvSpPr txBox="1"/>
          <p:nvPr/>
        </p:nvSpPr>
        <p:spPr>
          <a:xfrm>
            <a:off x="6535951" y="4763242"/>
            <a:ext cx="2285049" cy="369332"/>
          </a:xfrm>
          <a:prstGeom prst="rect">
            <a:avLst/>
          </a:prstGeom>
          <a:noFill/>
        </p:spPr>
        <p:txBody>
          <a:bodyPr wrap="none" rtlCol="0">
            <a:spAutoFit/>
          </a:bodyPr>
          <a:lstStyle/>
          <a:p>
            <a:r>
              <a:rPr lang="en-US" b="1" dirty="0">
                <a:solidFill>
                  <a:srgbClr val="FF0000"/>
                </a:solidFill>
              </a:rPr>
              <a:t>Base class constructor</a:t>
            </a:r>
          </a:p>
        </p:txBody>
      </p:sp>
    </p:spTree>
    <p:extLst>
      <p:ext uri="{BB962C8B-B14F-4D97-AF65-F5344CB8AC3E}">
        <p14:creationId xmlns:p14="http://schemas.microsoft.com/office/powerpoint/2010/main" val="18070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8FF28D7-3A10-C24B-8871-7A6F20A777C0}"/>
              </a:ext>
            </a:extLst>
          </p:cNvPr>
          <p:cNvPicPr>
            <a:picLocks noChangeAspect="1"/>
          </p:cNvPicPr>
          <p:nvPr/>
        </p:nvPicPr>
        <p:blipFill>
          <a:blip r:embed="rId2"/>
          <a:stretch>
            <a:fillRect/>
          </a:stretch>
        </p:blipFill>
        <p:spPr>
          <a:xfrm>
            <a:off x="144242" y="2378385"/>
            <a:ext cx="8855515" cy="1765670"/>
          </a:xfrm>
          <a:prstGeom prst="rect">
            <a:avLst/>
          </a:prstGeom>
          <a:ln>
            <a:no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0E4063E6-4E9D-8748-A0B5-0EEBBA5D8B24}"/>
              </a:ext>
            </a:extLst>
          </p:cNvPr>
          <p:cNvSpPr>
            <a:spLocks noGrp="1"/>
          </p:cNvSpPr>
          <p:nvPr>
            <p:ph type="body" sz="quarter" idx="11"/>
          </p:nvPr>
        </p:nvSpPr>
        <p:spPr>
          <a:xfrm>
            <a:off x="659305" y="1545120"/>
            <a:ext cx="8196210" cy="4015497"/>
          </a:xfrm>
        </p:spPr>
        <p:txBody>
          <a:bodyPr/>
          <a:lstStyle/>
          <a:p>
            <a:r>
              <a:rPr lang="en-US" dirty="0"/>
              <a:t>Compare the Cat and Dog class</a:t>
            </a:r>
          </a:p>
        </p:txBody>
      </p:sp>
      <p:sp>
        <p:nvSpPr>
          <p:cNvPr id="3" name="Title 2">
            <a:extLst>
              <a:ext uri="{FF2B5EF4-FFF2-40B4-BE49-F238E27FC236}">
                <a16:creationId xmlns:a16="http://schemas.microsoft.com/office/drawing/2014/main" id="{1E454CCB-1F59-3D45-A446-6F178264530A}"/>
              </a:ext>
            </a:extLst>
          </p:cNvPr>
          <p:cNvSpPr>
            <a:spLocks noGrp="1"/>
          </p:cNvSpPr>
          <p:nvPr>
            <p:ph type="title"/>
          </p:nvPr>
        </p:nvSpPr>
        <p:spPr/>
        <p:txBody>
          <a:bodyPr/>
          <a:lstStyle/>
          <a:p>
            <a:r>
              <a:rPr lang="en-US" dirty="0"/>
              <a:t>Inheritance</a:t>
            </a:r>
          </a:p>
        </p:txBody>
      </p:sp>
      <p:pic>
        <p:nvPicPr>
          <p:cNvPr id="5" name="Picture 4">
            <a:extLst>
              <a:ext uri="{FF2B5EF4-FFF2-40B4-BE49-F238E27FC236}">
                <a16:creationId xmlns:a16="http://schemas.microsoft.com/office/drawing/2014/main" id="{DAD8B465-D733-134F-9975-1446980AB1F2}"/>
              </a:ext>
            </a:extLst>
          </p:cNvPr>
          <p:cNvPicPr>
            <a:picLocks noChangeAspect="1"/>
          </p:cNvPicPr>
          <p:nvPr/>
        </p:nvPicPr>
        <p:blipFill>
          <a:blip r:embed="rId3"/>
          <a:stretch>
            <a:fillRect/>
          </a:stretch>
        </p:blipFill>
        <p:spPr>
          <a:xfrm>
            <a:off x="8279532" y="1929615"/>
            <a:ext cx="648104" cy="715929"/>
          </a:xfrm>
          <a:prstGeom prst="rect">
            <a:avLst/>
          </a:prstGeom>
        </p:spPr>
      </p:pic>
      <p:pic>
        <p:nvPicPr>
          <p:cNvPr id="12" name="Picture 11">
            <a:extLst>
              <a:ext uri="{FF2B5EF4-FFF2-40B4-BE49-F238E27FC236}">
                <a16:creationId xmlns:a16="http://schemas.microsoft.com/office/drawing/2014/main" id="{55B887FC-800C-7242-8554-938C148F063F}"/>
              </a:ext>
            </a:extLst>
          </p:cNvPr>
          <p:cNvPicPr>
            <a:picLocks noChangeAspect="1"/>
          </p:cNvPicPr>
          <p:nvPr/>
        </p:nvPicPr>
        <p:blipFill>
          <a:blip r:embed="rId4"/>
          <a:stretch>
            <a:fillRect/>
          </a:stretch>
        </p:blipFill>
        <p:spPr>
          <a:xfrm>
            <a:off x="515063" y="2535045"/>
            <a:ext cx="8086987" cy="360635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D236B3F-9CE6-4B45-BA9F-977708672C20}"/>
              </a:ext>
            </a:extLst>
          </p:cNvPr>
          <p:cNvPicPr>
            <a:picLocks noChangeAspect="1"/>
          </p:cNvPicPr>
          <p:nvPr/>
        </p:nvPicPr>
        <p:blipFill>
          <a:blip r:embed="rId5"/>
          <a:stretch>
            <a:fillRect/>
          </a:stretch>
        </p:blipFill>
        <p:spPr>
          <a:xfrm>
            <a:off x="4682499" y="2031289"/>
            <a:ext cx="378925" cy="694191"/>
          </a:xfrm>
          <a:prstGeom prst="rect">
            <a:avLst/>
          </a:prstGeom>
        </p:spPr>
      </p:pic>
      <p:sp>
        <p:nvSpPr>
          <p:cNvPr id="14" name="Rectangle 13">
            <a:extLst>
              <a:ext uri="{FF2B5EF4-FFF2-40B4-BE49-F238E27FC236}">
                <a16:creationId xmlns:a16="http://schemas.microsoft.com/office/drawing/2014/main" id="{C66D9B96-630A-3247-96AC-359CBA9BC580}"/>
              </a:ext>
            </a:extLst>
          </p:cNvPr>
          <p:cNvSpPr/>
          <p:nvPr/>
        </p:nvSpPr>
        <p:spPr>
          <a:xfrm>
            <a:off x="2122415" y="2469375"/>
            <a:ext cx="1451295" cy="352338"/>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25C2E60-6517-4A49-8B0B-E1A00AFC3A7E}"/>
              </a:ext>
            </a:extLst>
          </p:cNvPr>
          <p:cNvSpPr/>
          <p:nvPr/>
        </p:nvSpPr>
        <p:spPr>
          <a:xfrm>
            <a:off x="1259746" y="3168809"/>
            <a:ext cx="3801677" cy="508208"/>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AF84646-AFF8-2F4E-BD12-141F288331B9}"/>
              </a:ext>
            </a:extLst>
          </p:cNvPr>
          <p:cNvSpPr txBox="1"/>
          <p:nvPr/>
        </p:nvSpPr>
        <p:spPr>
          <a:xfrm>
            <a:off x="3011648" y="2127522"/>
            <a:ext cx="184731" cy="369332"/>
          </a:xfrm>
          <a:prstGeom prst="rect">
            <a:avLst/>
          </a:prstGeom>
          <a:noFill/>
        </p:spPr>
        <p:txBody>
          <a:bodyPr wrap="none" rtlCol="0">
            <a:spAutoFit/>
          </a:bodyPr>
          <a:lstStyle/>
          <a:p>
            <a:endParaRPr lang="en-US" dirty="0"/>
          </a:p>
        </p:txBody>
      </p:sp>
      <p:sp>
        <p:nvSpPr>
          <p:cNvPr id="17" name="TextBox 16">
            <a:extLst>
              <a:ext uri="{FF2B5EF4-FFF2-40B4-BE49-F238E27FC236}">
                <a16:creationId xmlns:a16="http://schemas.microsoft.com/office/drawing/2014/main" id="{92FE622E-1755-464B-A01F-6F2CD9AECBB0}"/>
              </a:ext>
            </a:extLst>
          </p:cNvPr>
          <p:cNvSpPr txBox="1"/>
          <p:nvPr/>
        </p:nvSpPr>
        <p:spPr>
          <a:xfrm>
            <a:off x="2671784" y="2074820"/>
            <a:ext cx="1267655" cy="369332"/>
          </a:xfrm>
          <a:prstGeom prst="rect">
            <a:avLst/>
          </a:prstGeom>
          <a:noFill/>
        </p:spPr>
        <p:txBody>
          <a:bodyPr wrap="none" rtlCol="0">
            <a:spAutoFit/>
          </a:bodyPr>
          <a:lstStyle/>
          <a:p>
            <a:r>
              <a:rPr lang="en-US" b="1" dirty="0">
                <a:solidFill>
                  <a:srgbClr val="FF0000"/>
                </a:solidFill>
              </a:rPr>
              <a:t>inheritance</a:t>
            </a:r>
          </a:p>
        </p:txBody>
      </p:sp>
      <p:sp>
        <p:nvSpPr>
          <p:cNvPr id="18" name="TextBox 17">
            <a:extLst>
              <a:ext uri="{FF2B5EF4-FFF2-40B4-BE49-F238E27FC236}">
                <a16:creationId xmlns:a16="http://schemas.microsoft.com/office/drawing/2014/main" id="{97FC5D18-0F3A-4A48-8814-13C908C9A2EA}"/>
              </a:ext>
            </a:extLst>
          </p:cNvPr>
          <p:cNvSpPr txBox="1"/>
          <p:nvPr/>
        </p:nvSpPr>
        <p:spPr>
          <a:xfrm>
            <a:off x="2306055" y="3677242"/>
            <a:ext cx="3091359" cy="369332"/>
          </a:xfrm>
          <a:prstGeom prst="rect">
            <a:avLst/>
          </a:prstGeom>
          <a:noFill/>
        </p:spPr>
        <p:txBody>
          <a:bodyPr wrap="none" rtlCol="0">
            <a:spAutoFit/>
          </a:bodyPr>
          <a:lstStyle/>
          <a:p>
            <a:r>
              <a:rPr lang="en-US" b="1" dirty="0">
                <a:solidFill>
                  <a:srgbClr val="FF0000"/>
                </a:solidFill>
              </a:rPr>
              <a:t>Calling based class constructor</a:t>
            </a:r>
          </a:p>
        </p:txBody>
      </p:sp>
    </p:spTree>
    <p:extLst>
      <p:ext uri="{BB962C8B-B14F-4D97-AF65-F5344CB8AC3E}">
        <p14:creationId xmlns:p14="http://schemas.microsoft.com/office/powerpoint/2010/main" val="188542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0" presetClass="path" presetSubtype="0" accel="50000" decel="50000" fill="hold" nodeType="withEffect">
                                  <p:stCondLst>
                                    <p:cond delay="0"/>
                                  </p:stCondLst>
                                  <p:childTnLst>
                                    <p:animMotion origin="layout" path="M -0.00069 7.40741E-7 L 0.40799 0.02292 " pathEditMode="relative" rAng="0" ptsTypes="AA">
                                      <p:cBhvr>
                                        <p:cTn id="15" dur="1000" fill="hold"/>
                                        <p:tgtEl>
                                          <p:spTgt spid="6"/>
                                        </p:tgtEl>
                                        <p:attrNameLst>
                                          <p:attrName>ppt_x</p:attrName>
                                          <p:attrName>ppt_y</p:attrName>
                                        </p:attrNameLst>
                                      </p:cBhvr>
                                      <p:rCtr x="20434" y="1134"/>
                                    </p:animMotion>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7" grpId="0"/>
      <p:bldP spid="17" grpId="1"/>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C5E2A-CC8C-E548-94BD-5426BAB17461}"/>
              </a:ext>
            </a:extLst>
          </p:cNvPr>
          <p:cNvSpPr>
            <a:spLocks noGrp="1"/>
          </p:cNvSpPr>
          <p:nvPr>
            <p:ph type="title"/>
          </p:nvPr>
        </p:nvSpPr>
        <p:spPr/>
        <p:txBody>
          <a:bodyPr/>
          <a:lstStyle/>
          <a:p>
            <a:r>
              <a:rPr lang="en-US" dirty="0"/>
              <a:t>Inheritance</a:t>
            </a:r>
          </a:p>
        </p:txBody>
      </p:sp>
      <p:sp>
        <p:nvSpPr>
          <p:cNvPr id="13" name="TextBox 12">
            <a:extLst>
              <a:ext uri="{FF2B5EF4-FFF2-40B4-BE49-F238E27FC236}">
                <a16:creationId xmlns:a16="http://schemas.microsoft.com/office/drawing/2014/main" id="{49473C48-A9D7-594B-8248-AF9920E5668A}"/>
              </a:ext>
            </a:extLst>
          </p:cNvPr>
          <p:cNvSpPr txBox="1"/>
          <p:nvPr/>
        </p:nvSpPr>
        <p:spPr>
          <a:xfrm>
            <a:off x="746618" y="1528998"/>
            <a:ext cx="7834581" cy="523220"/>
          </a:xfrm>
          <a:prstGeom prst="rect">
            <a:avLst/>
          </a:prstGeom>
          <a:noFill/>
        </p:spPr>
        <p:txBody>
          <a:bodyPr wrap="none" rtlCol="0">
            <a:spAutoFit/>
          </a:bodyPr>
          <a:lstStyle/>
          <a:p>
            <a:r>
              <a:rPr lang="en-US" sz="2800" b="1" dirty="0">
                <a:solidFill>
                  <a:srgbClr val="00B050"/>
                </a:solidFill>
              </a:rPr>
              <a:t>In Java, all classes are derived from the </a:t>
            </a:r>
            <a:r>
              <a:rPr lang="en-US" sz="2800" b="1" dirty="0">
                <a:solidFill>
                  <a:srgbClr val="00B050"/>
                </a:solidFill>
                <a:highlight>
                  <a:srgbClr val="FFFF00"/>
                </a:highlight>
              </a:rPr>
              <a:t>Object</a:t>
            </a:r>
            <a:r>
              <a:rPr lang="en-US" sz="2800" b="1" dirty="0">
                <a:solidFill>
                  <a:srgbClr val="00B050"/>
                </a:solidFill>
              </a:rPr>
              <a:t> class</a:t>
            </a:r>
          </a:p>
        </p:txBody>
      </p:sp>
      <p:sp>
        <p:nvSpPr>
          <p:cNvPr id="14" name="TextBox 13">
            <a:extLst>
              <a:ext uri="{FF2B5EF4-FFF2-40B4-BE49-F238E27FC236}">
                <a16:creationId xmlns:a16="http://schemas.microsoft.com/office/drawing/2014/main" id="{C96B49A9-58D9-5740-82AD-9280EE88C97B}"/>
              </a:ext>
            </a:extLst>
          </p:cNvPr>
          <p:cNvSpPr txBox="1"/>
          <p:nvPr/>
        </p:nvSpPr>
        <p:spPr>
          <a:xfrm>
            <a:off x="6380540" y="2017652"/>
            <a:ext cx="2645276" cy="400110"/>
          </a:xfrm>
          <a:prstGeom prst="rect">
            <a:avLst/>
          </a:prstGeom>
          <a:noFill/>
        </p:spPr>
        <p:txBody>
          <a:bodyPr wrap="none" rtlCol="0">
            <a:spAutoFit/>
          </a:bodyPr>
          <a:lstStyle/>
          <a:p>
            <a:r>
              <a:rPr lang="en-US" sz="2000" i="1" dirty="0">
                <a:solidFill>
                  <a:srgbClr val="00B050"/>
                </a:solidFill>
              </a:rPr>
              <a:t>Yes, your own class too!</a:t>
            </a:r>
          </a:p>
        </p:txBody>
      </p:sp>
      <p:sp>
        <p:nvSpPr>
          <p:cNvPr id="17" name="TextBox 16">
            <a:extLst>
              <a:ext uri="{FF2B5EF4-FFF2-40B4-BE49-F238E27FC236}">
                <a16:creationId xmlns:a16="http://schemas.microsoft.com/office/drawing/2014/main" id="{1EB8E4D7-846B-8E43-BC2A-346423763A52}"/>
              </a:ext>
            </a:extLst>
          </p:cNvPr>
          <p:cNvSpPr txBox="1"/>
          <p:nvPr/>
        </p:nvSpPr>
        <p:spPr>
          <a:xfrm>
            <a:off x="5958409" y="4117073"/>
            <a:ext cx="2993151" cy="646331"/>
          </a:xfrm>
          <a:prstGeom prst="rect">
            <a:avLst/>
          </a:prstGeom>
          <a:noFill/>
        </p:spPr>
        <p:txBody>
          <a:bodyPr wrap="square" rtlCol="0">
            <a:spAutoFit/>
          </a:bodyPr>
          <a:lstStyle/>
          <a:p>
            <a:r>
              <a:rPr lang="en-US" b="1" dirty="0">
                <a:solidFill>
                  <a:srgbClr val="FF0000"/>
                </a:solidFill>
              </a:rPr>
              <a:t>Override of the Object class equal() and </a:t>
            </a:r>
            <a:r>
              <a:rPr lang="en-US" b="1" dirty="0" err="1">
                <a:solidFill>
                  <a:srgbClr val="FF0000"/>
                </a:solidFill>
              </a:rPr>
              <a:t>toString</a:t>
            </a:r>
            <a:r>
              <a:rPr lang="en-US" b="1" dirty="0">
                <a:solidFill>
                  <a:srgbClr val="FF0000"/>
                </a:solidFill>
              </a:rPr>
              <a:t>()</a:t>
            </a:r>
          </a:p>
        </p:txBody>
      </p:sp>
      <p:pic>
        <p:nvPicPr>
          <p:cNvPr id="2" name="Picture 1">
            <a:extLst>
              <a:ext uri="{FF2B5EF4-FFF2-40B4-BE49-F238E27FC236}">
                <a16:creationId xmlns:a16="http://schemas.microsoft.com/office/drawing/2014/main" id="{25712185-793F-1D48-B412-779C7C714E08}"/>
              </a:ext>
            </a:extLst>
          </p:cNvPr>
          <p:cNvPicPr>
            <a:picLocks noChangeAspect="1"/>
          </p:cNvPicPr>
          <p:nvPr/>
        </p:nvPicPr>
        <p:blipFill>
          <a:blip r:embed="rId2"/>
          <a:stretch>
            <a:fillRect/>
          </a:stretch>
        </p:blipFill>
        <p:spPr>
          <a:xfrm>
            <a:off x="1224909" y="2422038"/>
            <a:ext cx="4227935" cy="234136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9D8EE0AD-D6C9-2147-B9FA-85ED36372A4F}"/>
              </a:ext>
            </a:extLst>
          </p:cNvPr>
          <p:cNvPicPr>
            <a:picLocks noChangeAspect="1"/>
          </p:cNvPicPr>
          <p:nvPr/>
        </p:nvPicPr>
        <p:blipFill>
          <a:blip r:embed="rId3"/>
          <a:stretch>
            <a:fillRect/>
          </a:stretch>
        </p:blipFill>
        <p:spPr>
          <a:xfrm>
            <a:off x="1096772" y="5440772"/>
            <a:ext cx="4786094" cy="7937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635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DD1C10-590B-7048-94D3-F82518B8968C}"/>
              </a:ext>
            </a:extLst>
          </p:cNvPr>
          <p:cNvSpPr>
            <a:spLocks noGrp="1"/>
          </p:cNvSpPr>
          <p:nvPr>
            <p:ph type="body" sz="quarter" idx="11"/>
          </p:nvPr>
        </p:nvSpPr>
        <p:spPr>
          <a:xfrm>
            <a:off x="151003" y="1632981"/>
            <a:ext cx="8992998" cy="1820206"/>
          </a:xfrm>
        </p:spPr>
        <p:txBody>
          <a:bodyPr/>
          <a:lstStyle/>
          <a:p>
            <a:r>
              <a:rPr lang="en-US" dirty="0">
                <a:highlight>
                  <a:srgbClr val="00FFFF"/>
                </a:highlight>
              </a:rPr>
              <a:t>Override</a:t>
            </a:r>
          </a:p>
          <a:p>
            <a:pPr lvl="1"/>
            <a:r>
              <a:rPr lang="en-US" dirty="0"/>
              <a:t>Re-implement a function in derived class from base class with the</a:t>
            </a:r>
          </a:p>
          <a:p>
            <a:pPr lvl="2"/>
            <a:r>
              <a:rPr lang="en-US" dirty="0"/>
              <a:t>same name</a:t>
            </a:r>
          </a:p>
          <a:p>
            <a:pPr lvl="2"/>
            <a:r>
              <a:rPr lang="en-US" dirty="0"/>
              <a:t>same signature </a:t>
            </a:r>
          </a:p>
        </p:txBody>
      </p:sp>
      <p:sp>
        <p:nvSpPr>
          <p:cNvPr id="3" name="Title 2">
            <a:extLst>
              <a:ext uri="{FF2B5EF4-FFF2-40B4-BE49-F238E27FC236}">
                <a16:creationId xmlns:a16="http://schemas.microsoft.com/office/drawing/2014/main" id="{971A298B-F773-F744-8EDF-0942F616AC44}"/>
              </a:ext>
            </a:extLst>
          </p:cNvPr>
          <p:cNvSpPr>
            <a:spLocks noGrp="1"/>
          </p:cNvSpPr>
          <p:nvPr>
            <p:ph type="title"/>
          </p:nvPr>
        </p:nvSpPr>
        <p:spPr/>
        <p:txBody>
          <a:bodyPr/>
          <a:lstStyle/>
          <a:p>
            <a:r>
              <a:rPr lang="en-US" dirty="0"/>
              <a:t>Override vs Overload</a:t>
            </a:r>
          </a:p>
        </p:txBody>
      </p:sp>
      <p:pic>
        <p:nvPicPr>
          <p:cNvPr id="8" name="Picture 7">
            <a:extLst>
              <a:ext uri="{FF2B5EF4-FFF2-40B4-BE49-F238E27FC236}">
                <a16:creationId xmlns:a16="http://schemas.microsoft.com/office/drawing/2014/main" id="{D0499AF8-A818-754E-BC6F-415C043EC6CB}"/>
              </a:ext>
            </a:extLst>
          </p:cNvPr>
          <p:cNvPicPr>
            <a:picLocks noChangeAspect="1"/>
          </p:cNvPicPr>
          <p:nvPr/>
        </p:nvPicPr>
        <p:blipFill>
          <a:blip r:embed="rId2"/>
          <a:stretch>
            <a:fillRect/>
          </a:stretch>
        </p:blipFill>
        <p:spPr>
          <a:xfrm>
            <a:off x="729842" y="3638906"/>
            <a:ext cx="7491369" cy="86166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D6ED209-98F2-3C48-A470-C277EAD3DE39}"/>
              </a:ext>
            </a:extLst>
          </p:cNvPr>
          <p:cNvSpPr txBox="1"/>
          <p:nvPr/>
        </p:nvSpPr>
        <p:spPr>
          <a:xfrm>
            <a:off x="914400" y="3226684"/>
            <a:ext cx="2376484" cy="369332"/>
          </a:xfrm>
          <a:prstGeom prst="rect">
            <a:avLst/>
          </a:prstGeom>
          <a:noFill/>
        </p:spPr>
        <p:txBody>
          <a:bodyPr wrap="none" rtlCol="0">
            <a:spAutoFit/>
          </a:bodyPr>
          <a:lstStyle/>
          <a:p>
            <a:r>
              <a:rPr lang="en-US" i="1" dirty="0"/>
              <a:t>Base class: </a:t>
            </a:r>
            <a:r>
              <a:rPr lang="en-US" i="1" dirty="0" err="1"/>
              <a:t>Anim</a:t>
            </a:r>
            <a:r>
              <a:rPr lang="en-US" altLang="zh-CN" i="1" dirty="0" err="1"/>
              <a:t>a</a:t>
            </a:r>
            <a:r>
              <a:rPr lang="en-US" i="1" dirty="0" err="1"/>
              <a:t>l.Java</a:t>
            </a:r>
            <a:endParaRPr lang="en-US" i="1" dirty="0"/>
          </a:p>
        </p:txBody>
      </p:sp>
      <p:pic>
        <p:nvPicPr>
          <p:cNvPr id="10" name="Picture 9">
            <a:extLst>
              <a:ext uri="{FF2B5EF4-FFF2-40B4-BE49-F238E27FC236}">
                <a16:creationId xmlns:a16="http://schemas.microsoft.com/office/drawing/2014/main" id="{6FF1404D-A879-A545-8CDC-476AE689938A}"/>
              </a:ext>
            </a:extLst>
          </p:cNvPr>
          <p:cNvPicPr>
            <a:picLocks noChangeAspect="1"/>
          </p:cNvPicPr>
          <p:nvPr/>
        </p:nvPicPr>
        <p:blipFill>
          <a:blip r:embed="rId3"/>
          <a:stretch>
            <a:fillRect/>
          </a:stretch>
        </p:blipFill>
        <p:spPr>
          <a:xfrm>
            <a:off x="1057013" y="5004409"/>
            <a:ext cx="6853806" cy="154763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EF75D62F-1024-864A-BB6A-D7CFEE1FF769}"/>
              </a:ext>
            </a:extLst>
          </p:cNvPr>
          <p:cNvSpPr txBox="1"/>
          <p:nvPr/>
        </p:nvSpPr>
        <p:spPr>
          <a:xfrm>
            <a:off x="1057013" y="4600218"/>
            <a:ext cx="2349361" cy="369332"/>
          </a:xfrm>
          <a:prstGeom prst="rect">
            <a:avLst/>
          </a:prstGeom>
          <a:noFill/>
        </p:spPr>
        <p:txBody>
          <a:bodyPr wrap="none" rtlCol="0">
            <a:spAutoFit/>
          </a:bodyPr>
          <a:lstStyle/>
          <a:p>
            <a:r>
              <a:rPr lang="en-US" i="1" dirty="0"/>
              <a:t>Derived class: </a:t>
            </a:r>
            <a:r>
              <a:rPr lang="en-US" i="1" dirty="0" err="1"/>
              <a:t>Dog.Java</a:t>
            </a:r>
            <a:endParaRPr lang="en-US" i="1" dirty="0"/>
          </a:p>
        </p:txBody>
      </p:sp>
    </p:spTree>
    <p:extLst>
      <p:ext uri="{BB962C8B-B14F-4D97-AF65-F5344CB8AC3E}">
        <p14:creationId xmlns:p14="http://schemas.microsoft.com/office/powerpoint/2010/main" val="34017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DD1C10-590B-7048-94D3-F82518B8968C}"/>
              </a:ext>
            </a:extLst>
          </p:cNvPr>
          <p:cNvSpPr>
            <a:spLocks noGrp="1"/>
          </p:cNvSpPr>
          <p:nvPr>
            <p:ph type="body" sz="quarter" idx="11"/>
          </p:nvPr>
        </p:nvSpPr>
        <p:spPr>
          <a:xfrm>
            <a:off x="502272" y="1532680"/>
            <a:ext cx="8700451" cy="1820206"/>
          </a:xfrm>
        </p:spPr>
        <p:txBody>
          <a:bodyPr/>
          <a:lstStyle/>
          <a:p>
            <a:r>
              <a:rPr lang="en-US" dirty="0">
                <a:highlight>
                  <a:srgbClr val="FFFF00"/>
                </a:highlight>
              </a:rPr>
              <a:t>Overload</a:t>
            </a:r>
          </a:p>
          <a:p>
            <a:pPr lvl="1"/>
            <a:r>
              <a:rPr lang="en-US" dirty="0"/>
              <a:t>Re-implement a function in the same class</a:t>
            </a:r>
          </a:p>
          <a:p>
            <a:pPr lvl="2"/>
            <a:r>
              <a:rPr lang="en-US" dirty="0"/>
              <a:t>same name</a:t>
            </a:r>
          </a:p>
          <a:p>
            <a:pPr lvl="2"/>
            <a:r>
              <a:rPr lang="en-US" dirty="0"/>
              <a:t>different signature</a:t>
            </a:r>
            <a:r>
              <a:rPr lang="en-US" altLang="zh-CN" dirty="0"/>
              <a:t>s</a:t>
            </a:r>
            <a:r>
              <a:rPr lang="en-US" dirty="0"/>
              <a:t> </a:t>
            </a:r>
          </a:p>
        </p:txBody>
      </p:sp>
      <p:sp>
        <p:nvSpPr>
          <p:cNvPr id="3" name="Title 2">
            <a:extLst>
              <a:ext uri="{FF2B5EF4-FFF2-40B4-BE49-F238E27FC236}">
                <a16:creationId xmlns:a16="http://schemas.microsoft.com/office/drawing/2014/main" id="{971A298B-F773-F744-8EDF-0942F616AC44}"/>
              </a:ext>
            </a:extLst>
          </p:cNvPr>
          <p:cNvSpPr>
            <a:spLocks noGrp="1"/>
          </p:cNvSpPr>
          <p:nvPr>
            <p:ph type="title"/>
          </p:nvPr>
        </p:nvSpPr>
        <p:spPr/>
        <p:txBody>
          <a:bodyPr/>
          <a:lstStyle/>
          <a:p>
            <a:r>
              <a:rPr lang="en-US" dirty="0"/>
              <a:t>Override vs Overload</a:t>
            </a:r>
          </a:p>
        </p:txBody>
      </p:sp>
      <p:sp>
        <p:nvSpPr>
          <p:cNvPr id="11" name="TextBox 10">
            <a:extLst>
              <a:ext uri="{FF2B5EF4-FFF2-40B4-BE49-F238E27FC236}">
                <a16:creationId xmlns:a16="http://schemas.microsoft.com/office/drawing/2014/main" id="{EF75D62F-1024-864A-BB6A-D7CFEE1FF769}"/>
              </a:ext>
            </a:extLst>
          </p:cNvPr>
          <p:cNvSpPr txBox="1"/>
          <p:nvPr/>
        </p:nvSpPr>
        <p:spPr>
          <a:xfrm>
            <a:off x="1006679" y="3165917"/>
            <a:ext cx="2349361" cy="369332"/>
          </a:xfrm>
          <a:prstGeom prst="rect">
            <a:avLst/>
          </a:prstGeom>
          <a:noFill/>
        </p:spPr>
        <p:txBody>
          <a:bodyPr wrap="none" rtlCol="0">
            <a:spAutoFit/>
          </a:bodyPr>
          <a:lstStyle/>
          <a:p>
            <a:r>
              <a:rPr lang="en-US" i="1" dirty="0"/>
              <a:t>Derived class: </a:t>
            </a:r>
            <a:r>
              <a:rPr lang="en-US" i="1" dirty="0" err="1"/>
              <a:t>Dog.Java</a:t>
            </a:r>
            <a:endParaRPr lang="en-US" i="1" dirty="0"/>
          </a:p>
        </p:txBody>
      </p:sp>
      <p:pic>
        <p:nvPicPr>
          <p:cNvPr id="4" name="Picture 3">
            <a:extLst>
              <a:ext uri="{FF2B5EF4-FFF2-40B4-BE49-F238E27FC236}">
                <a16:creationId xmlns:a16="http://schemas.microsoft.com/office/drawing/2014/main" id="{8B52417E-DA4A-2A4A-A60E-73F825CDE573}"/>
              </a:ext>
            </a:extLst>
          </p:cNvPr>
          <p:cNvPicPr>
            <a:picLocks noChangeAspect="1"/>
          </p:cNvPicPr>
          <p:nvPr/>
        </p:nvPicPr>
        <p:blipFill>
          <a:blip r:embed="rId2"/>
          <a:stretch>
            <a:fillRect/>
          </a:stretch>
        </p:blipFill>
        <p:spPr>
          <a:xfrm>
            <a:off x="595618" y="3591935"/>
            <a:ext cx="7952763" cy="278837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4EEA5BB-5CD7-894B-ADC3-A564C995DC39}"/>
              </a:ext>
            </a:extLst>
          </p:cNvPr>
          <p:cNvPicPr>
            <a:picLocks noChangeAspect="1"/>
          </p:cNvPicPr>
          <p:nvPr/>
        </p:nvPicPr>
        <p:blipFill>
          <a:blip r:embed="rId3"/>
          <a:stretch>
            <a:fillRect/>
          </a:stretch>
        </p:blipFill>
        <p:spPr>
          <a:xfrm>
            <a:off x="1187673" y="3734818"/>
            <a:ext cx="6058842" cy="197239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4C3B08F-36EA-4040-A04A-2765E67A2077}"/>
              </a:ext>
            </a:extLst>
          </p:cNvPr>
          <p:cNvPicPr>
            <a:picLocks noChangeAspect="1"/>
          </p:cNvPicPr>
          <p:nvPr/>
        </p:nvPicPr>
        <p:blipFill>
          <a:blip r:embed="rId4"/>
          <a:stretch>
            <a:fillRect/>
          </a:stretch>
        </p:blipFill>
        <p:spPr>
          <a:xfrm>
            <a:off x="1519980" y="5992883"/>
            <a:ext cx="5630289" cy="676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274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B726A-D547-5949-85EA-15575D4CF043}"/>
              </a:ext>
            </a:extLst>
          </p:cNvPr>
          <p:cNvSpPr>
            <a:spLocks noGrp="1"/>
          </p:cNvSpPr>
          <p:nvPr>
            <p:ph type="body" sz="quarter" idx="11"/>
          </p:nvPr>
        </p:nvSpPr>
        <p:spPr>
          <a:xfrm>
            <a:off x="1561522" y="2181342"/>
            <a:ext cx="6404225" cy="4015497"/>
          </a:xfrm>
        </p:spPr>
        <p:txBody>
          <a:bodyPr/>
          <a:lstStyle/>
          <a:p>
            <a:r>
              <a:rPr lang="en-US" sz="3200" dirty="0"/>
              <a:t>Base class &amp; derived class</a:t>
            </a:r>
          </a:p>
          <a:p>
            <a:endParaRPr lang="en-US" sz="3200" dirty="0"/>
          </a:p>
          <a:p>
            <a:r>
              <a:rPr lang="en-US" sz="3200" dirty="0"/>
              <a:t>Use super to access the base</a:t>
            </a:r>
          </a:p>
          <a:p>
            <a:endParaRPr lang="en-US" sz="3200" dirty="0"/>
          </a:p>
          <a:p>
            <a:r>
              <a:rPr lang="en-US" sz="3200" dirty="0"/>
              <a:t>Override vs Overload</a:t>
            </a:r>
          </a:p>
          <a:p>
            <a:endParaRPr lang="en-US" sz="3200" dirty="0"/>
          </a:p>
          <a:p>
            <a:endParaRPr lang="en-US" sz="3200" dirty="0"/>
          </a:p>
          <a:p>
            <a:endParaRPr lang="en-US" sz="3200" dirty="0"/>
          </a:p>
          <a:p>
            <a:endParaRPr lang="en-US" sz="3200" dirty="0"/>
          </a:p>
        </p:txBody>
      </p:sp>
      <p:sp>
        <p:nvSpPr>
          <p:cNvPr id="3" name="Title 2">
            <a:extLst>
              <a:ext uri="{FF2B5EF4-FFF2-40B4-BE49-F238E27FC236}">
                <a16:creationId xmlns:a16="http://schemas.microsoft.com/office/drawing/2014/main" id="{9A7E4215-C4EC-B242-BA78-452101DFE8D3}"/>
              </a:ext>
            </a:extLst>
          </p:cNvPr>
          <p:cNvSpPr>
            <a:spLocks noGrp="1"/>
          </p:cNvSpPr>
          <p:nvPr>
            <p:ph type="title"/>
          </p:nvPr>
        </p:nvSpPr>
        <p:spPr/>
        <p:txBody>
          <a:bodyPr/>
          <a:lstStyle/>
          <a:p>
            <a:r>
              <a:rPr lang="en-US" dirty="0"/>
              <a:t>Inheritance Summary</a:t>
            </a:r>
          </a:p>
        </p:txBody>
      </p:sp>
    </p:spTree>
    <p:extLst>
      <p:ext uri="{BB962C8B-B14F-4D97-AF65-F5344CB8AC3E}">
        <p14:creationId xmlns:p14="http://schemas.microsoft.com/office/powerpoint/2010/main" val="1840957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a:extLst>
              <a:ext uri="{FF2B5EF4-FFF2-40B4-BE49-F238E27FC236}">
                <a16:creationId xmlns:a16="http://schemas.microsoft.com/office/drawing/2014/main" id="{E093851C-F5C0-6E4F-B6D0-629DC99C7994}"/>
              </a:ext>
            </a:extLst>
          </p:cNvPr>
          <p:cNvSpPr txBox="1">
            <a:spLocks/>
          </p:cNvSpPr>
          <p:nvPr/>
        </p:nvSpPr>
        <p:spPr>
          <a:xfrm>
            <a:off x="190349" y="899097"/>
            <a:ext cx="7672058" cy="582706"/>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dirty="0"/>
              <a:t>Write a function to reverse an integer array </a:t>
            </a:r>
            <a:r>
              <a:rPr lang="en-US" dirty="0">
                <a:solidFill>
                  <a:srgbClr val="FF0000"/>
                </a:solidFill>
              </a:rPr>
              <a:t>in place</a:t>
            </a:r>
          </a:p>
        </p:txBody>
      </p:sp>
      <p:grpSp>
        <p:nvGrpSpPr>
          <p:cNvPr id="39" name="Group 38">
            <a:extLst>
              <a:ext uri="{FF2B5EF4-FFF2-40B4-BE49-F238E27FC236}">
                <a16:creationId xmlns:a16="http://schemas.microsoft.com/office/drawing/2014/main" id="{CBE681C8-ABB6-2743-8019-D67E1B66A0C7}"/>
              </a:ext>
            </a:extLst>
          </p:cNvPr>
          <p:cNvGrpSpPr/>
          <p:nvPr/>
        </p:nvGrpSpPr>
        <p:grpSpPr>
          <a:xfrm>
            <a:off x="861011" y="2503573"/>
            <a:ext cx="5558502" cy="1101136"/>
            <a:chOff x="979545" y="3172440"/>
            <a:chExt cx="5558502" cy="1101136"/>
          </a:xfrm>
        </p:grpSpPr>
        <p:sp>
          <p:nvSpPr>
            <p:cNvPr id="7" name="Rectangle 6">
              <a:extLst>
                <a:ext uri="{FF2B5EF4-FFF2-40B4-BE49-F238E27FC236}">
                  <a16:creationId xmlns:a16="http://schemas.microsoft.com/office/drawing/2014/main" id="{1B5BB972-47B9-614F-B1ED-4D081AFF13CD}"/>
                </a:ext>
              </a:extLst>
            </p:cNvPr>
            <p:cNvSpPr/>
            <p:nvPr/>
          </p:nvSpPr>
          <p:spPr>
            <a:xfrm>
              <a:off x="2396360" y="317244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8" name="Rectangle 7">
              <a:extLst>
                <a:ext uri="{FF2B5EF4-FFF2-40B4-BE49-F238E27FC236}">
                  <a16:creationId xmlns:a16="http://schemas.microsoft.com/office/drawing/2014/main" id="{981DD511-22A7-0845-A754-80B9C39363D2}"/>
                </a:ext>
              </a:extLst>
            </p:cNvPr>
            <p:cNvSpPr/>
            <p:nvPr/>
          </p:nvSpPr>
          <p:spPr>
            <a:xfrm>
              <a:off x="2988030" y="317244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9" name="Rectangle 8">
              <a:extLst>
                <a:ext uri="{FF2B5EF4-FFF2-40B4-BE49-F238E27FC236}">
                  <a16:creationId xmlns:a16="http://schemas.microsoft.com/office/drawing/2014/main" id="{F3A4F88E-4FC8-1442-98A0-3C408F2AAA8C}"/>
                </a:ext>
              </a:extLst>
            </p:cNvPr>
            <p:cNvSpPr/>
            <p:nvPr/>
          </p:nvSpPr>
          <p:spPr>
            <a:xfrm>
              <a:off x="3579700" y="317244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0" name="Rectangle 9">
              <a:extLst>
                <a:ext uri="{FF2B5EF4-FFF2-40B4-BE49-F238E27FC236}">
                  <a16:creationId xmlns:a16="http://schemas.microsoft.com/office/drawing/2014/main" id="{8E487DE3-ECCB-2647-8252-0F11764EC986}"/>
                </a:ext>
              </a:extLst>
            </p:cNvPr>
            <p:cNvSpPr/>
            <p:nvPr/>
          </p:nvSpPr>
          <p:spPr>
            <a:xfrm>
              <a:off x="4171370" y="317244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1" name="Rectangle 10">
              <a:extLst>
                <a:ext uri="{FF2B5EF4-FFF2-40B4-BE49-F238E27FC236}">
                  <a16:creationId xmlns:a16="http://schemas.microsoft.com/office/drawing/2014/main" id="{8FF54A48-A7C0-C14C-B380-07437E18A30C}"/>
                </a:ext>
              </a:extLst>
            </p:cNvPr>
            <p:cNvSpPr/>
            <p:nvPr/>
          </p:nvSpPr>
          <p:spPr>
            <a:xfrm>
              <a:off x="4763040" y="317244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12" name="Rectangle 11">
              <a:extLst>
                <a:ext uri="{FF2B5EF4-FFF2-40B4-BE49-F238E27FC236}">
                  <a16:creationId xmlns:a16="http://schemas.microsoft.com/office/drawing/2014/main" id="{7967F083-EDDC-D54B-B846-8C1C37728ADC}"/>
                </a:ext>
              </a:extLst>
            </p:cNvPr>
            <p:cNvSpPr/>
            <p:nvPr/>
          </p:nvSpPr>
          <p:spPr>
            <a:xfrm>
              <a:off x="5354710" y="317244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13" name="Rectangle 12">
              <a:extLst>
                <a:ext uri="{FF2B5EF4-FFF2-40B4-BE49-F238E27FC236}">
                  <a16:creationId xmlns:a16="http://schemas.microsoft.com/office/drawing/2014/main" id="{32898B67-B76B-124F-82EA-79CA6668643D}"/>
                </a:ext>
              </a:extLst>
            </p:cNvPr>
            <p:cNvSpPr/>
            <p:nvPr/>
          </p:nvSpPr>
          <p:spPr>
            <a:xfrm>
              <a:off x="5946377" y="317244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4" name="TextBox 13">
              <a:extLst>
                <a:ext uri="{FF2B5EF4-FFF2-40B4-BE49-F238E27FC236}">
                  <a16:creationId xmlns:a16="http://schemas.microsoft.com/office/drawing/2014/main" id="{2086CC92-8E3E-C045-9C88-8D69C522B930}"/>
                </a:ext>
              </a:extLst>
            </p:cNvPr>
            <p:cNvSpPr txBox="1"/>
            <p:nvPr/>
          </p:nvSpPr>
          <p:spPr>
            <a:xfrm>
              <a:off x="2593584" y="3871687"/>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15" name="TextBox 14">
              <a:extLst>
                <a:ext uri="{FF2B5EF4-FFF2-40B4-BE49-F238E27FC236}">
                  <a16:creationId xmlns:a16="http://schemas.microsoft.com/office/drawing/2014/main" id="{7A03A647-DB6C-F54A-9740-4A1677B5B26E}"/>
                </a:ext>
              </a:extLst>
            </p:cNvPr>
            <p:cNvSpPr txBox="1"/>
            <p:nvPr/>
          </p:nvSpPr>
          <p:spPr>
            <a:xfrm>
              <a:off x="3133022" y="3873466"/>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16" name="TextBox 15">
              <a:extLst>
                <a:ext uri="{FF2B5EF4-FFF2-40B4-BE49-F238E27FC236}">
                  <a16:creationId xmlns:a16="http://schemas.microsoft.com/office/drawing/2014/main" id="{23919592-B9F6-D544-B943-8C1961CC4974}"/>
                </a:ext>
              </a:extLst>
            </p:cNvPr>
            <p:cNvSpPr txBox="1"/>
            <p:nvPr/>
          </p:nvSpPr>
          <p:spPr>
            <a:xfrm>
              <a:off x="3724692" y="3871687"/>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17" name="TextBox 16">
              <a:extLst>
                <a:ext uri="{FF2B5EF4-FFF2-40B4-BE49-F238E27FC236}">
                  <a16:creationId xmlns:a16="http://schemas.microsoft.com/office/drawing/2014/main" id="{9D370742-6D0C-E640-88EF-71755B9C5275}"/>
                </a:ext>
              </a:extLst>
            </p:cNvPr>
            <p:cNvSpPr txBox="1"/>
            <p:nvPr/>
          </p:nvSpPr>
          <p:spPr>
            <a:xfrm>
              <a:off x="4316362" y="3871687"/>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18" name="TextBox 17">
              <a:extLst>
                <a:ext uri="{FF2B5EF4-FFF2-40B4-BE49-F238E27FC236}">
                  <a16:creationId xmlns:a16="http://schemas.microsoft.com/office/drawing/2014/main" id="{A40AFF82-91DB-BB4E-BB6E-A888CFD84BFE}"/>
                </a:ext>
              </a:extLst>
            </p:cNvPr>
            <p:cNvSpPr txBox="1"/>
            <p:nvPr/>
          </p:nvSpPr>
          <p:spPr>
            <a:xfrm>
              <a:off x="4940263" y="3871687"/>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19" name="TextBox 18">
              <a:extLst>
                <a:ext uri="{FF2B5EF4-FFF2-40B4-BE49-F238E27FC236}">
                  <a16:creationId xmlns:a16="http://schemas.microsoft.com/office/drawing/2014/main" id="{A07E35B0-5AB5-B141-A73E-3A1607A0E3B9}"/>
                </a:ext>
              </a:extLst>
            </p:cNvPr>
            <p:cNvSpPr txBox="1"/>
            <p:nvPr/>
          </p:nvSpPr>
          <p:spPr>
            <a:xfrm>
              <a:off x="5479701" y="3873466"/>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20" name="TextBox 19">
              <a:extLst>
                <a:ext uri="{FF2B5EF4-FFF2-40B4-BE49-F238E27FC236}">
                  <a16:creationId xmlns:a16="http://schemas.microsoft.com/office/drawing/2014/main" id="{5928C9ED-AC57-8748-B95B-35048C4DC41B}"/>
                </a:ext>
              </a:extLst>
            </p:cNvPr>
            <p:cNvSpPr txBox="1"/>
            <p:nvPr/>
          </p:nvSpPr>
          <p:spPr>
            <a:xfrm>
              <a:off x="6071371" y="3871687"/>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2" name="TextBox 1">
              <a:extLst>
                <a:ext uri="{FF2B5EF4-FFF2-40B4-BE49-F238E27FC236}">
                  <a16:creationId xmlns:a16="http://schemas.microsoft.com/office/drawing/2014/main" id="{1E220A6C-B826-7F49-910D-5A2DC2E7BBB8}"/>
                </a:ext>
              </a:extLst>
            </p:cNvPr>
            <p:cNvSpPr txBox="1"/>
            <p:nvPr/>
          </p:nvSpPr>
          <p:spPr>
            <a:xfrm>
              <a:off x="979545" y="3244334"/>
              <a:ext cx="747320" cy="369332"/>
            </a:xfrm>
            <a:prstGeom prst="rect">
              <a:avLst/>
            </a:prstGeom>
            <a:noFill/>
          </p:spPr>
          <p:txBody>
            <a:bodyPr wrap="none" rtlCol="0">
              <a:spAutoFit/>
            </a:bodyPr>
            <a:lstStyle/>
            <a:p>
              <a:r>
                <a:rPr lang="en-US" dirty="0"/>
                <a:t>Input:</a:t>
              </a:r>
            </a:p>
          </p:txBody>
        </p:sp>
      </p:grpSp>
      <p:grpSp>
        <p:nvGrpSpPr>
          <p:cNvPr id="40" name="Group 39">
            <a:extLst>
              <a:ext uri="{FF2B5EF4-FFF2-40B4-BE49-F238E27FC236}">
                <a16:creationId xmlns:a16="http://schemas.microsoft.com/office/drawing/2014/main" id="{EAC4232E-8FF2-F545-BB04-68D3FB1C5EE2}"/>
              </a:ext>
            </a:extLst>
          </p:cNvPr>
          <p:cNvGrpSpPr/>
          <p:nvPr/>
        </p:nvGrpSpPr>
        <p:grpSpPr>
          <a:xfrm>
            <a:off x="861011" y="2503573"/>
            <a:ext cx="5558502" cy="1109526"/>
            <a:chOff x="979545" y="4709023"/>
            <a:chExt cx="5558502" cy="1109526"/>
          </a:xfrm>
        </p:grpSpPr>
        <p:sp>
          <p:nvSpPr>
            <p:cNvPr id="24" name="Rectangle 23">
              <a:extLst>
                <a:ext uri="{FF2B5EF4-FFF2-40B4-BE49-F238E27FC236}">
                  <a16:creationId xmlns:a16="http://schemas.microsoft.com/office/drawing/2014/main" id="{8480F00E-604E-4C4C-A826-381A0C49F4C5}"/>
                </a:ext>
              </a:extLst>
            </p:cNvPr>
            <p:cNvSpPr/>
            <p:nvPr/>
          </p:nvSpPr>
          <p:spPr>
            <a:xfrm>
              <a:off x="2396360" y="470902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25" name="Rectangle 24">
              <a:extLst>
                <a:ext uri="{FF2B5EF4-FFF2-40B4-BE49-F238E27FC236}">
                  <a16:creationId xmlns:a16="http://schemas.microsoft.com/office/drawing/2014/main" id="{E1B4685C-1819-1148-A9C6-ABA7020037BA}"/>
                </a:ext>
              </a:extLst>
            </p:cNvPr>
            <p:cNvSpPr/>
            <p:nvPr/>
          </p:nvSpPr>
          <p:spPr>
            <a:xfrm>
              <a:off x="2988030" y="470902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26" name="Rectangle 25">
              <a:extLst>
                <a:ext uri="{FF2B5EF4-FFF2-40B4-BE49-F238E27FC236}">
                  <a16:creationId xmlns:a16="http://schemas.microsoft.com/office/drawing/2014/main" id="{A8630CEE-3932-1149-A665-473D5BB69F1D}"/>
                </a:ext>
              </a:extLst>
            </p:cNvPr>
            <p:cNvSpPr/>
            <p:nvPr/>
          </p:nvSpPr>
          <p:spPr>
            <a:xfrm>
              <a:off x="3579700" y="470902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27" name="Rectangle 26">
              <a:extLst>
                <a:ext uri="{FF2B5EF4-FFF2-40B4-BE49-F238E27FC236}">
                  <a16:creationId xmlns:a16="http://schemas.microsoft.com/office/drawing/2014/main" id="{41C31705-B9B1-2D49-B296-1C425314C030}"/>
                </a:ext>
              </a:extLst>
            </p:cNvPr>
            <p:cNvSpPr/>
            <p:nvPr/>
          </p:nvSpPr>
          <p:spPr>
            <a:xfrm>
              <a:off x="4171370" y="470902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28" name="Rectangle 27">
              <a:extLst>
                <a:ext uri="{FF2B5EF4-FFF2-40B4-BE49-F238E27FC236}">
                  <a16:creationId xmlns:a16="http://schemas.microsoft.com/office/drawing/2014/main" id="{F82BE420-5015-5248-AC3C-90C8AAD8DC1F}"/>
                </a:ext>
              </a:extLst>
            </p:cNvPr>
            <p:cNvSpPr/>
            <p:nvPr/>
          </p:nvSpPr>
          <p:spPr>
            <a:xfrm>
              <a:off x="4763040" y="470902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29" name="Rectangle 28">
              <a:extLst>
                <a:ext uri="{FF2B5EF4-FFF2-40B4-BE49-F238E27FC236}">
                  <a16:creationId xmlns:a16="http://schemas.microsoft.com/office/drawing/2014/main" id="{3F0589DA-7CAA-8842-A956-4EEFFBF2536F}"/>
                </a:ext>
              </a:extLst>
            </p:cNvPr>
            <p:cNvSpPr/>
            <p:nvPr/>
          </p:nvSpPr>
          <p:spPr>
            <a:xfrm>
              <a:off x="5354710" y="470902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0" name="Rectangle 29">
              <a:extLst>
                <a:ext uri="{FF2B5EF4-FFF2-40B4-BE49-F238E27FC236}">
                  <a16:creationId xmlns:a16="http://schemas.microsoft.com/office/drawing/2014/main" id="{E37CBDE6-727D-9840-BACC-67EA32F3BE0A}"/>
                </a:ext>
              </a:extLst>
            </p:cNvPr>
            <p:cNvSpPr/>
            <p:nvPr/>
          </p:nvSpPr>
          <p:spPr>
            <a:xfrm>
              <a:off x="5946377" y="470902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31" name="TextBox 30">
              <a:extLst>
                <a:ext uri="{FF2B5EF4-FFF2-40B4-BE49-F238E27FC236}">
                  <a16:creationId xmlns:a16="http://schemas.microsoft.com/office/drawing/2014/main" id="{7391355A-C48F-A647-BE72-DEDD16EFA75D}"/>
                </a:ext>
              </a:extLst>
            </p:cNvPr>
            <p:cNvSpPr txBox="1"/>
            <p:nvPr/>
          </p:nvSpPr>
          <p:spPr>
            <a:xfrm>
              <a:off x="2593584" y="5416660"/>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32" name="TextBox 31">
              <a:extLst>
                <a:ext uri="{FF2B5EF4-FFF2-40B4-BE49-F238E27FC236}">
                  <a16:creationId xmlns:a16="http://schemas.microsoft.com/office/drawing/2014/main" id="{60E16B59-7E82-4540-9185-5107707CDFB0}"/>
                </a:ext>
              </a:extLst>
            </p:cNvPr>
            <p:cNvSpPr txBox="1"/>
            <p:nvPr/>
          </p:nvSpPr>
          <p:spPr>
            <a:xfrm>
              <a:off x="3133022" y="5418439"/>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33" name="TextBox 32">
              <a:extLst>
                <a:ext uri="{FF2B5EF4-FFF2-40B4-BE49-F238E27FC236}">
                  <a16:creationId xmlns:a16="http://schemas.microsoft.com/office/drawing/2014/main" id="{08DEE8A0-8556-2A48-B9F9-001DB1F9B89A}"/>
                </a:ext>
              </a:extLst>
            </p:cNvPr>
            <p:cNvSpPr txBox="1"/>
            <p:nvPr/>
          </p:nvSpPr>
          <p:spPr>
            <a:xfrm>
              <a:off x="3724692" y="5416660"/>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34" name="TextBox 33">
              <a:extLst>
                <a:ext uri="{FF2B5EF4-FFF2-40B4-BE49-F238E27FC236}">
                  <a16:creationId xmlns:a16="http://schemas.microsoft.com/office/drawing/2014/main" id="{2FF6AA1F-B3C1-0046-A4C7-0A429BBCB825}"/>
                </a:ext>
              </a:extLst>
            </p:cNvPr>
            <p:cNvSpPr txBox="1"/>
            <p:nvPr/>
          </p:nvSpPr>
          <p:spPr>
            <a:xfrm>
              <a:off x="4316362" y="5416660"/>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35" name="TextBox 34">
              <a:extLst>
                <a:ext uri="{FF2B5EF4-FFF2-40B4-BE49-F238E27FC236}">
                  <a16:creationId xmlns:a16="http://schemas.microsoft.com/office/drawing/2014/main" id="{91A5E634-9700-2C44-AC55-786F2CFDAEEE}"/>
                </a:ext>
              </a:extLst>
            </p:cNvPr>
            <p:cNvSpPr txBox="1"/>
            <p:nvPr/>
          </p:nvSpPr>
          <p:spPr>
            <a:xfrm>
              <a:off x="4940263" y="5416660"/>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36" name="TextBox 35">
              <a:extLst>
                <a:ext uri="{FF2B5EF4-FFF2-40B4-BE49-F238E27FC236}">
                  <a16:creationId xmlns:a16="http://schemas.microsoft.com/office/drawing/2014/main" id="{6B23AF2E-0A50-FE4D-A9B4-58577D732D54}"/>
                </a:ext>
              </a:extLst>
            </p:cNvPr>
            <p:cNvSpPr txBox="1"/>
            <p:nvPr/>
          </p:nvSpPr>
          <p:spPr>
            <a:xfrm>
              <a:off x="5479701" y="5418439"/>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7" name="TextBox 36">
              <a:extLst>
                <a:ext uri="{FF2B5EF4-FFF2-40B4-BE49-F238E27FC236}">
                  <a16:creationId xmlns:a16="http://schemas.microsoft.com/office/drawing/2014/main" id="{D131980D-3060-0949-9F05-D4F42939BABE}"/>
                </a:ext>
              </a:extLst>
            </p:cNvPr>
            <p:cNvSpPr txBox="1"/>
            <p:nvPr/>
          </p:nvSpPr>
          <p:spPr>
            <a:xfrm>
              <a:off x="6071371" y="5416660"/>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8" name="TextBox 37">
              <a:extLst>
                <a:ext uri="{FF2B5EF4-FFF2-40B4-BE49-F238E27FC236}">
                  <a16:creationId xmlns:a16="http://schemas.microsoft.com/office/drawing/2014/main" id="{BFF52314-32DF-934E-A519-A49DA000897A}"/>
                </a:ext>
              </a:extLst>
            </p:cNvPr>
            <p:cNvSpPr txBox="1"/>
            <p:nvPr/>
          </p:nvSpPr>
          <p:spPr>
            <a:xfrm>
              <a:off x="979545" y="4815710"/>
              <a:ext cx="888385" cy="369332"/>
            </a:xfrm>
            <a:prstGeom prst="rect">
              <a:avLst/>
            </a:prstGeom>
            <a:noFill/>
          </p:spPr>
          <p:txBody>
            <a:bodyPr wrap="none" rtlCol="0">
              <a:spAutoFit/>
            </a:bodyPr>
            <a:lstStyle/>
            <a:p>
              <a:r>
                <a:rPr lang="en-US" dirty="0"/>
                <a:t>output:</a:t>
              </a:r>
            </a:p>
          </p:txBody>
        </p:sp>
      </p:grpSp>
      <p:sp>
        <p:nvSpPr>
          <p:cNvPr id="41" name="TextBox 40">
            <a:extLst>
              <a:ext uri="{FF2B5EF4-FFF2-40B4-BE49-F238E27FC236}">
                <a16:creationId xmlns:a16="http://schemas.microsoft.com/office/drawing/2014/main" id="{4D15197A-F9D4-224C-8928-A3633F08FF1B}"/>
              </a:ext>
            </a:extLst>
          </p:cNvPr>
          <p:cNvSpPr txBox="1"/>
          <p:nvPr/>
        </p:nvSpPr>
        <p:spPr>
          <a:xfrm>
            <a:off x="861011" y="4498751"/>
            <a:ext cx="7763407" cy="461665"/>
          </a:xfrm>
          <a:prstGeom prst="rect">
            <a:avLst/>
          </a:prstGeom>
          <a:noFill/>
        </p:spPr>
        <p:txBody>
          <a:bodyPr wrap="none" rtlCol="0">
            <a:spAutoFit/>
          </a:bodyPr>
          <a:lstStyle/>
          <a:p>
            <a:r>
              <a:rPr lang="en-US" sz="2400" dirty="0"/>
              <a:t>“</a:t>
            </a:r>
            <a:r>
              <a:rPr lang="en-US" sz="2400" dirty="0">
                <a:solidFill>
                  <a:srgbClr val="FF0000"/>
                </a:solidFill>
              </a:rPr>
              <a:t>in place</a:t>
            </a:r>
            <a:r>
              <a:rPr lang="en-US" sz="2400" dirty="0"/>
              <a:t>” means “</a:t>
            </a:r>
            <a:r>
              <a:rPr lang="en-US" sz="2400" b="1" dirty="0"/>
              <a:t>without using additional memory space</a:t>
            </a:r>
            <a:r>
              <a:rPr lang="en-US" sz="2400" dirty="0"/>
              <a:t>” </a:t>
            </a:r>
          </a:p>
        </p:txBody>
      </p:sp>
    </p:spTree>
    <p:extLst>
      <p:ext uri="{BB962C8B-B14F-4D97-AF65-F5344CB8AC3E}">
        <p14:creationId xmlns:p14="http://schemas.microsoft.com/office/powerpoint/2010/main" val="10563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B726A-D547-5949-85EA-15575D4CF043}"/>
              </a:ext>
            </a:extLst>
          </p:cNvPr>
          <p:cNvSpPr>
            <a:spLocks noGrp="1"/>
          </p:cNvSpPr>
          <p:nvPr>
            <p:ph type="body" sz="quarter" idx="11"/>
          </p:nvPr>
        </p:nvSpPr>
        <p:spPr>
          <a:xfrm>
            <a:off x="480120" y="1747517"/>
            <a:ext cx="8183759" cy="704470"/>
          </a:xfrm>
        </p:spPr>
        <p:txBody>
          <a:bodyPr/>
          <a:lstStyle/>
          <a:p>
            <a:pPr marL="0" indent="0">
              <a:buNone/>
            </a:pPr>
            <a:r>
              <a:rPr lang="en-US" dirty="0"/>
              <a:t>Java does not support inheritance from multiple classes</a:t>
            </a:r>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9A7E4215-C4EC-B242-BA78-452101DFE8D3}"/>
              </a:ext>
            </a:extLst>
          </p:cNvPr>
          <p:cNvSpPr>
            <a:spLocks noGrp="1"/>
          </p:cNvSpPr>
          <p:nvPr>
            <p:ph type="title"/>
          </p:nvPr>
        </p:nvSpPr>
        <p:spPr/>
        <p:txBody>
          <a:bodyPr/>
          <a:lstStyle/>
          <a:p>
            <a:r>
              <a:rPr lang="en-US" dirty="0"/>
              <a:t>Inheritance Summary</a:t>
            </a:r>
          </a:p>
        </p:txBody>
      </p:sp>
      <p:grpSp>
        <p:nvGrpSpPr>
          <p:cNvPr id="10" name="Group 9">
            <a:extLst>
              <a:ext uri="{FF2B5EF4-FFF2-40B4-BE49-F238E27FC236}">
                <a16:creationId xmlns:a16="http://schemas.microsoft.com/office/drawing/2014/main" id="{8E6D9601-A3CD-0349-98AD-FB834A37FC92}"/>
              </a:ext>
            </a:extLst>
          </p:cNvPr>
          <p:cNvGrpSpPr/>
          <p:nvPr/>
        </p:nvGrpSpPr>
        <p:grpSpPr>
          <a:xfrm>
            <a:off x="1166705" y="2763555"/>
            <a:ext cx="1466039" cy="877268"/>
            <a:chOff x="3256963" y="1363509"/>
            <a:chExt cx="1466039" cy="1039049"/>
          </a:xfrm>
        </p:grpSpPr>
        <p:sp>
          <p:nvSpPr>
            <p:cNvPr id="11" name="Rounded Rectangle 10">
              <a:extLst>
                <a:ext uri="{FF2B5EF4-FFF2-40B4-BE49-F238E27FC236}">
                  <a16:creationId xmlns:a16="http://schemas.microsoft.com/office/drawing/2014/main" id="{FE6BFD5F-B962-FE44-88EE-75EEEB17B92A}"/>
                </a:ext>
              </a:extLst>
            </p:cNvPr>
            <p:cNvSpPr/>
            <p:nvPr/>
          </p:nvSpPr>
          <p:spPr>
            <a:xfrm>
              <a:off x="3256963" y="1363509"/>
              <a:ext cx="1466039" cy="1039049"/>
            </a:xfrm>
            <a:prstGeom prst="roundRect">
              <a:avLst/>
            </a:prstGeom>
            <a:noFill/>
            <a:ln w="317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
          <p:nvSpPr>
            <p:cNvPr id="12" name="TextBox 11">
              <a:extLst>
                <a:ext uri="{FF2B5EF4-FFF2-40B4-BE49-F238E27FC236}">
                  <a16:creationId xmlns:a16="http://schemas.microsoft.com/office/drawing/2014/main" id="{8C1317B7-E08C-DA44-9455-AF739B66706A}"/>
                </a:ext>
              </a:extLst>
            </p:cNvPr>
            <p:cNvSpPr txBox="1"/>
            <p:nvPr/>
          </p:nvSpPr>
          <p:spPr>
            <a:xfrm>
              <a:off x="3337426" y="1363509"/>
              <a:ext cx="1226618" cy="523220"/>
            </a:xfrm>
            <a:prstGeom prst="rect">
              <a:avLst/>
            </a:prstGeom>
            <a:noFill/>
            <a:ln>
              <a:noFill/>
            </a:ln>
          </p:spPr>
          <p:txBody>
            <a:bodyPr wrap="none" rtlCol="0">
              <a:spAutoFit/>
            </a:bodyPr>
            <a:lstStyle/>
            <a:p>
              <a:r>
                <a:rPr lang="en-US" sz="2800" b="1" dirty="0">
                  <a:solidFill>
                    <a:srgbClr val="00B050"/>
                  </a:solidFill>
                </a:rPr>
                <a:t>Class A</a:t>
              </a:r>
            </a:p>
          </p:txBody>
        </p:sp>
      </p:grpSp>
      <p:grpSp>
        <p:nvGrpSpPr>
          <p:cNvPr id="13" name="Group 12">
            <a:extLst>
              <a:ext uri="{FF2B5EF4-FFF2-40B4-BE49-F238E27FC236}">
                <a16:creationId xmlns:a16="http://schemas.microsoft.com/office/drawing/2014/main" id="{4AFFE0C4-2B6C-C440-A5D0-F97B4FF5F60B}"/>
              </a:ext>
            </a:extLst>
          </p:cNvPr>
          <p:cNvGrpSpPr/>
          <p:nvPr/>
        </p:nvGrpSpPr>
        <p:grpSpPr>
          <a:xfrm>
            <a:off x="2996903" y="2763555"/>
            <a:ext cx="1466039" cy="877268"/>
            <a:chOff x="3256963" y="1363509"/>
            <a:chExt cx="1466039" cy="1039049"/>
          </a:xfrm>
        </p:grpSpPr>
        <p:sp>
          <p:nvSpPr>
            <p:cNvPr id="14" name="Rounded Rectangle 13">
              <a:extLst>
                <a:ext uri="{FF2B5EF4-FFF2-40B4-BE49-F238E27FC236}">
                  <a16:creationId xmlns:a16="http://schemas.microsoft.com/office/drawing/2014/main" id="{9105A3F8-1A3E-9A40-8331-CD202052D692}"/>
                </a:ext>
              </a:extLst>
            </p:cNvPr>
            <p:cNvSpPr/>
            <p:nvPr/>
          </p:nvSpPr>
          <p:spPr>
            <a:xfrm>
              <a:off x="3256963" y="1363509"/>
              <a:ext cx="1466039" cy="1039049"/>
            </a:xfrm>
            <a:prstGeom prst="roundRect">
              <a:avLst/>
            </a:prstGeom>
            <a:noFill/>
            <a:ln w="31750">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
          <p:nvSpPr>
            <p:cNvPr id="15" name="TextBox 14">
              <a:extLst>
                <a:ext uri="{FF2B5EF4-FFF2-40B4-BE49-F238E27FC236}">
                  <a16:creationId xmlns:a16="http://schemas.microsoft.com/office/drawing/2014/main" id="{34CBADC8-6F73-F840-A9A3-91900D7A5180}"/>
                </a:ext>
              </a:extLst>
            </p:cNvPr>
            <p:cNvSpPr txBox="1"/>
            <p:nvPr/>
          </p:nvSpPr>
          <p:spPr>
            <a:xfrm>
              <a:off x="3337426" y="1363509"/>
              <a:ext cx="1210588" cy="619709"/>
            </a:xfrm>
            <a:prstGeom prst="rect">
              <a:avLst/>
            </a:prstGeom>
            <a:noFill/>
            <a:ln>
              <a:noFill/>
            </a:ln>
          </p:spPr>
          <p:txBody>
            <a:bodyPr wrap="none" rtlCol="0">
              <a:spAutoFit/>
            </a:bodyPr>
            <a:lstStyle/>
            <a:p>
              <a:r>
                <a:rPr lang="en-US" sz="2800" b="1" dirty="0">
                  <a:solidFill>
                    <a:srgbClr val="FF9300"/>
                  </a:solidFill>
                </a:rPr>
                <a:t>Class B</a:t>
              </a:r>
            </a:p>
          </p:txBody>
        </p:sp>
      </p:grpSp>
      <p:grpSp>
        <p:nvGrpSpPr>
          <p:cNvPr id="16" name="Group 15">
            <a:extLst>
              <a:ext uri="{FF2B5EF4-FFF2-40B4-BE49-F238E27FC236}">
                <a16:creationId xmlns:a16="http://schemas.microsoft.com/office/drawing/2014/main" id="{AF5F36F7-691F-AE4C-BFBE-9D39239BC2CA}"/>
              </a:ext>
            </a:extLst>
          </p:cNvPr>
          <p:cNvGrpSpPr/>
          <p:nvPr/>
        </p:nvGrpSpPr>
        <p:grpSpPr>
          <a:xfrm>
            <a:off x="2032169" y="4463893"/>
            <a:ext cx="1466039" cy="877268"/>
            <a:chOff x="3256963" y="1363509"/>
            <a:chExt cx="1466039" cy="1039049"/>
          </a:xfrm>
        </p:grpSpPr>
        <p:sp>
          <p:nvSpPr>
            <p:cNvPr id="17" name="Rounded Rectangle 16">
              <a:extLst>
                <a:ext uri="{FF2B5EF4-FFF2-40B4-BE49-F238E27FC236}">
                  <a16:creationId xmlns:a16="http://schemas.microsoft.com/office/drawing/2014/main" id="{7E9A0BFF-8A17-344D-B89E-0A39EF80E094}"/>
                </a:ext>
              </a:extLst>
            </p:cNvPr>
            <p:cNvSpPr/>
            <p:nvPr/>
          </p:nvSpPr>
          <p:spPr>
            <a:xfrm>
              <a:off x="3256963" y="1363509"/>
              <a:ext cx="1466039" cy="1039049"/>
            </a:xfrm>
            <a:prstGeom prst="roundRect">
              <a:avLst/>
            </a:prstGeom>
            <a:noFill/>
            <a:ln w="317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
          <p:nvSpPr>
            <p:cNvPr id="18" name="TextBox 17">
              <a:extLst>
                <a:ext uri="{FF2B5EF4-FFF2-40B4-BE49-F238E27FC236}">
                  <a16:creationId xmlns:a16="http://schemas.microsoft.com/office/drawing/2014/main" id="{B07EE8BB-BF2E-3C4F-BAA8-584C36F64BA2}"/>
                </a:ext>
              </a:extLst>
            </p:cNvPr>
            <p:cNvSpPr txBox="1"/>
            <p:nvPr/>
          </p:nvSpPr>
          <p:spPr>
            <a:xfrm>
              <a:off x="3337426" y="1363509"/>
              <a:ext cx="1199367" cy="619709"/>
            </a:xfrm>
            <a:prstGeom prst="rect">
              <a:avLst/>
            </a:prstGeom>
            <a:noFill/>
            <a:ln>
              <a:noFill/>
            </a:ln>
          </p:spPr>
          <p:txBody>
            <a:bodyPr wrap="none" rtlCol="0">
              <a:spAutoFit/>
            </a:bodyPr>
            <a:lstStyle/>
            <a:p>
              <a:r>
                <a:rPr lang="en-US" sz="2800" b="1" dirty="0">
                  <a:solidFill>
                    <a:srgbClr val="0070C0"/>
                  </a:solidFill>
                </a:rPr>
                <a:t>Class C</a:t>
              </a:r>
            </a:p>
          </p:txBody>
        </p:sp>
      </p:grpSp>
      <p:grpSp>
        <p:nvGrpSpPr>
          <p:cNvPr id="26" name="Group 25">
            <a:extLst>
              <a:ext uri="{FF2B5EF4-FFF2-40B4-BE49-F238E27FC236}">
                <a16:creationId xmlns:a16="http://schemas.microsoft.com/office/drawing/2014/main" id="{0DF68DB9-5F24-7E4B-8F7A-94B4A1E1F1C0}"/>
              </a:ext>
            </a:extLst>
          </p:cNvPr>
          <p:cNvGrpSpPr/>
          <p:nvPr/>
        </p:nvGrpSpPr>
        <p:grpSpPr>
          <a:xfrm>
            <a:off x="1899725" y="3640823"/>
            <a:ext cx="1830198" cy="823070"/>
            <a:chOff x="1899725" y="3640823"/>
            <a:chExt cx="1830198" cy="823070"/>
          </a:xfrm>
        </p:grpSpPr>
        <p:cxnSp>
          <p:nvCxnSpPr>
            <p:cNvPr id="19" name="Straight Arrow Connector 18">
              <a:extLst>
                <a:ext uri="{FF2B5EF4-FFF2-40B4-BE49-F238E27FC236}">
                  <a16:creationId xmlns:a16="http://schemas.microsoft.com/office/drawing/2014/main" id="{D1D05F82-5499-5544-AF92-9243E993EA0E}"/>
                </a:ext>
              </a:extLst>
            </p:cNvPr>
            <p:cNvCxnSpPr>
              <a:cxnSpLocks/>
              <a:stCxn id="11" idx="2"/>
              <a:endCxn id="18" idx="0"/>
            </p:cNvCxnSpPr>
            <p:nvPr/>
          </p:nvCxnSpPr>
          <p:spPr>
            <a:xfrm>
              <a:off x="1899725" y="3640823"/>
              <a:ext cx="812591" cy="823070"/>
            </a:xfrm>
            <a:prstGeom prst="straightConnector1">
              <a:avLst/>
            </a:prstGeom>
            <a:ln w="44450">
              <a:solidFill>
                <a:schemeClr val="accent4">
                  <a:lumMod val="50000"/>
                </a:schemeClr>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7FDA8C4-84FD-CE4D-B56F-D093D8FB92AB}"/>
                </a:ext>
              </a:extLst>
            </p:cNvPr>
            <p:cNvCxnSpPr>
              <a:cxnSpLocks/>
              <a:stCxn id="14" idx="2"/>
            </p:cNvCxnSpPr>
            <p:nvPr/>
          </p:nvCxnSpPr>
          <p:spPr>
            <a:xfrm flipH="1">
              <a:off x="2903706" y="3640823"/>
              <a:ext cx="826217" cy="823070"/>
            </a:xfrm>
            <a:prstGeom prst="straightConnector1">
              <a:avLst/>
            </a:prstGeom>
            <a:ln w="44450">
              <a:solidFill>
                <a:schemeClr val="accent4">
                  <a:lumMod val="50000"/>
                </a:schemeClr>
              </a:solidFill>
              <a:tailEnd type="triangle" w="med" len="med"/>
            </a:ln>
          </p:spPr>
          <p:style>
            <a:lnRef idx="2">
              <a:schemeClr val="accent1"/>
            </a:lnRef>
            <a:fillRef idx="0">
              <a:schemeClr val="accent1"/>
            </a:fillRef>
            <a:effectRef idx="1">
              <a:schemeClr val="accent1"/>
            </a:effectRef>
            <a:fontRef idx="minor">
              <a:schemeClr val="tx1"/>
            </a:fontRef>
          </p:style>
        </p:cxnSp>
      </p:grpSp>
      <p:pic>
        <p:nvPicPr>
          <p:cNvPr id="28" name="Picture 27">
            <a:extLst>
              <a:ext uri="{FF2B5EF4-FFF2-40B4-BE49-F238E27FC236}">
                <a16:creationId xmlns:a16="http://schemas.microsoft.com/office/drawing/2014/main" id="{CE7EF3CE-F917-F240-BD99-320A6CF84D24}"/>
              </a:ext>
            </a:extLst>
          </p:cNvPr>
          <p:cNvPicPr>
            <a:picLocks noChangeAspect="1"/>
          </p:cNvPicPr>
          <p:nvPr/>
        </p:nvPicPr>
        <p:blipFill>
          <a:blip r:embed="rId2"/>
          <a:stretch>
            <a:fillRect/>
          </a:stretch>
        </p:blipFill>
        <p:spPr>
          <a:xfrm>
            <a:off x="4049137" y="4725503"/>
            <a:ext cx="4713746" cy="1882281"/>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652E51C0-6582-584E-A074-A7396C49881E}"/>
              </a:ext>
            </a:extLst>
          </p:cNvPr>
          <p:cNvSpPr/>
          <p:nvPr/>
        </p:nvSpPr>
        <p:spPr>
          <a:xfrm>
            <a:off x="5538767" y="5215734"/>
            <a:ext cx="2573386" cy="460346"/>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Multiply 31">
            <a:extLst>
              <a:ext uri="{FF2B5EF4-FFF2-40B4-BE49-F238E27FC236}">
                <a16:creationId xmlns:a16="http://schemas.microsoft.com/office/drawing/2014/main" id="{A86B3861-47D2-3D41-A05F-871E6F796C27}"/>
              </a:ext>
            </a:extLst>
          </p:cNvPr>
          <p:cNvSpPr/>
          <p:nvPr/>
        </p:nvSpPr>
        <p:spPr>
          <a:xfrm>
            <a:off x="1696503" y="3626012"/>
            <a:ext cx="1986157" cy="1228370"/>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40A9FBE2-A73D-E646-8833-D0E227C33715}"/>
              </a:ext>
            </a:extLst>
          </p:cNvPr>
          <p:cNvSpPr txBox="1"/>
          <p:nvPr/>
        </p:nvSpPr>
        <p:spPr>
          <a:xfrm>
            <a:off x="411061" y="6333688"/>
            <a:ext cx="1055610" cy="369332"/>
          </a:xfrm>
          <a:prstGeom prst="rect">
            <a:avLst/>
          </a:prstGeom>
          <a:noFill/>
        </p:spPr>
        <p:txBody>
          <a:bodyPr wrap="none" rtlCol="0">
            <a:spAutoFit/>
          </a:bodyPr>
          <a:lstStyle/>
          <a:p>
            <a:r>
              <a:rPr lang="en-US" dirty="0">
                <a:hlinkClick r:id="rId3"/>
              </a:rPr>
              <a:t>But why?</a:t>
            </a:r>
            <a:endParaRPr lang="en-US" dirty="0"/>
          </a:p>
        </p:txBody>
      </p:sp>
      <p:sp>
        <p:nvSpPr>
          <p:cNvPr id="34" name="Text Placeholder 1">
            <a:extLst>
              <a:ext uri="{FF2B5EF4-FFF2-40B4-BE49-F238E27FC236}">
                <a16:creationId xmlns:a16="http://schemas.microsoft.com/office/drawing/2014/main" id="{CCFB9661-D462-D54A-B5CF-C2F2A198A697}"/>
              </a:ext>
            </a:extLst>
          </p:cNvPr>
          <p:cNvSpPr txBox="1">
            <a:spLocks/>
          </p:cNvSpPr>
          <p:nvPr/>
        </p:nvSpPr>
        <p:spPr>
          <a:xfrm>
            <a:off x="2903706" y="2234296"/>
            <a:ext cx="6066051" cy="704470"/>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1800" dirty="0"/>
              <a:t>Java does support inheritance from multiple </a:t>
            </a:r>
            <a:r>
              <a:rPr lang="en-US" sz="1800" dirty="0">
                <a:highlight>
                  <a:srgbClr val="FFFF00"/>
                </a:highlight>
              </a:rPr>
              <a:t>interfaces</a:t>
            </a:r>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247299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9"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dissolv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904E81-14E5-504C-BABA-5BD8DF0F6423}"/>
              </a:ext>
            </a:extLst>
          </p:cNvPr>
          <p:cNvSpPr>
            <a:spLocks noGrp="1"/>
          </p:cNvSpPr>
          <p:nvPr>
            <p:ph type="body" sz="quarter" idx="11"/>
          </p:nvPr>
        </p:nvSpPr>
        <p:spPr>
          <a:xfrm>
            <a:off x="365691" y="1579227"/>
            <a:ext cx="6065378" cy="4015497"/>
          </a:xfrm>
        </p:spPr>
        <p:txBody>
          <a:bodyPr/>
          <a:lstStyle/>
          <a:p>
            <a:pPr marL="0" indent="0">
              <a:buNone/>
            </a:pPr>
            <a:r>
              <a:rPr lang="en-US" sz="3200" dirty="0"/>
              <a:t>Let all cats and dogs play</a:t>
            </a:r>
          </a:p>
          <a:p>
            <a:pPr marL="0" indent="0">
              <a:buNone/>
            </a:pPr>
            <a:endParaRPr lang="en-US" sz="3200" dirty="0"/>
          </a:p>
        </p:txBody>
      </p:sp>
      <p:sp>
        <p:nvSpPr>
          <p:cNvPr id="3" name="Title 2">
            <a:extLst>
              <a:ext uri="{FF2B5EF4-FFF2-40B4-BE49-F238E27FC236}">
                <a16:creationId xmlns:a16="http://schemas.microsoft.com/office/drawing/2014/main" id="{4EB500C6-31F5-3443-8098-552566CC524E}"/>
              </a:ext>
            </a:extLst>
          </p:cNvPr>
          <p:cNvSpPr>
            <a:spLocks noGrp="1"/>
          </p:cNvSpPr>
          <p:nvPr>
            <p:ph type="title"/>
          </p:nvPr>
        </p:nvSpPr>
        <p:spPr/>
        <p:txBody>
          <a:bodyPr/>
          <a:lstStyle/>
          <a:p>
            <a:r>
              <a:rPr lang="en-US" dirty="0"/>
              <a:t>Class Exercise</a:t>
            </a:r>
          </a:p>
        </p:txBody>
      </p:sp>
      <p:pic>
        <p:nvPicPr>
          <p:cNvPr id="9" name="Picture 8">
            <a:extLst>
              <a:ext uri="{FF2B5EF4-FFF2-40B4-BE49-F238E27FC236}">
                <a16:creationId xmlns:a16="http://schemas.microsoft.com/office/drawing/2014/main" id="{3F207671-A78E-9A43-BAA9-E05C1C528980}"/>
              </a:ext>
            </a:extLst>
          </p:cNvPr>
          <p:cNvPicPr>
            <a:picLocks noChangeAspect="1"/>
          </p:cNvPicPr>
          <p:nvPr/>
        </p:nvPicPr>
        <p:blipFill>
          <a:blip r:embed="rId2"/>
          <a:stretch>
            <a:fillRect/>
          </a:stretch>
        </p:blipFill>
        <p:spPr>
          <a:xfrm flipH="1">
            <a:off x="136779" y="5186613"/>
            <a:ext cx="853122" cy="1562919"/>
          </a:xfrm>
          <a:prstGeom prst="rect">
            <a:avLst/>
          </a:prstGeom>
        </p:spPr>
      </p:pic>
      <p:pic>
        <p:nvPicPr>
          <p:cNvPr id="6" name="Picture 5">
            <a:extLst>
              <a:ext uri="{FF2B5EF4-FFF2-40B4-BE49-F238E27FC236}">
                <a16:creationId xmlns:a16="http://schemas.microsoft.com/office/drawing/2014/main" id="{9E2E5E4B-9832-CB47-A87E-7482526CBC30}"/>
              </a:ext>
            </a:extLst>
          </p:cNvPr>
          <p:cNvPicPr>
            <a:picLocks noChangeAspect="1"/>
          </p:cNvPicPr>
          <p:nvPr/>
        </p:nvPicPr>
        <p:blipFill>
          <a:blip r:embed="rId3"/>
          <a:stretch>
            <a:fillRect/>
          </a:stretch>
        </p:blipFill>
        <p:spPr>
          <a:xfrm>
            <a:off x="938110" y="5186613"/>
            <a:ext cx="1299196" cy="1435159"/>
          </a:xfrm>
          <a:prstGeom prst="rect">
            <a:avLst/>
          </a:prstGeom>
        </p:spPr>
      </p:pic>
      <p:pic>
        <p:nvPicPr>
          <p:cNvPr id="5" name="Picture 4">
            <a:extLst>
              <a:ext uri="{FF2B5EF4-FFF2-40B4-BE49-F238E27FC236}">
                <a16:creationId xmlns:a16="http://schemas.microsoft.com/office/drawing/2014/main" id="{BC4A749B-0BB6-9041-B348-7D6D594524E4}"/>
              </a:ext>
            </a:extLst>
          </p:cNvPr>
          <p:cNvPicPr>
            <a:picLocks noChangeAspect="1"/>
          </p:cNvPicPr>
          <p:nvPr/>
        </p:nvPicPr>
        <p:blipFill rotWithShape="1">
          <a:blip r:embed="rId4"/>
          <a:srcRect l="4599" t="11865" r="-302" b="9824"/>
          <a:stretch/>
        </p:blipFill>
        <p:spPr>
          <a:xfrm>
            <a:off x="1563234" y="2525700"/>
            <a:ext cx="5841757" cy="210860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3519D3F-F5E3-8A44-838D-894543CB3EDD}"/>
              </a:ext>
            </a:extLst>
          </p:cNvPr>
          <p:cNvSpPr txBox="1"/>
          <p:nvPr/>
        </p:nvSpPr>
        <p:spPr>
          <a:xfrm>
            <a:off x="3030394" y="5287222"/>
            <a:ext cx="5334409" cy="523220"/>
          </a:xfrm>
          <a:prstGeom prst="rect">
            <a:avLst/>
          </a:prstGeom>
          <a:noFill/>
        </p:spPr>
        <p:txBody>
          <a:bodyPr wrap="none" rtlCol="0">
            <a:spAutoFit/>
          </a:bodyPr>
          <a:lstStyle/>
          <a:p>
            <a:r>
              <a:rPr lang="en-US" sz="2800" i="1" dirty="0">
                <a:solidFill>
                  <a:srgbClr val="00B050"/>
                </a:solidFill>
              </a:rPr>
              <a:t>What if we have 3 cats and 2 dogs?</a:t>
            </a:r>
          </a:p>
        </p:txBody>
      </p:sp>
      <p:sp>
        <p:nvSpPr>
          <p:cNvPr id="10" name="TextBox 9">
            <a:extLst>
              <a:ext uri="{FF2B5EF4-FFF2-40B4-BE49-F238E27FC236}">
                <a16:creationId xmlns:a16="http://schemas.microsoft.com/office/drawing/2014/main" id="{66826E3E-0D11-3D49-A94F-A55F6436C66F}"/>
              </a:ext>
            </a:extLst>
          </p:cNvPr>
          <p:cNvSpPr txBox="1"/>
          <p:nvPr/>
        </p:nvSpPr>
        <p:spPr>
          <a:xfrm>
            <a:off x="2516560" y="5287222"/>
            <a:ext cx="6065378" cy="523220"/>
          </a:xfrm>
          <a:prstGeom prst="rect">
            <a:avLst/>
          </a:prstGeom>
          <a:noFill/>
        </p:spPr>
        <p:txBody>
          <a:bodyPr wrap="none" rtlCol="0">
            <a:spAutoFit/>
          </a:bodyPr>
          <a:lstStyle>
            <a:defPPr>
              <a:defRPr lang="en-US"/>
            </a:defPPr>
            <a:lvl1pPr>
              <a:defRPr sz="2800" i="1">
                <a:solidFill>
                  <a:srgbClr val="00B050"/>
                </a:solidFill>
              </a:defRPr>
            </a:lvl1pPr>
          </a:lstStyle>
          <a:p>
            <a:r>
              <a:rPr lang="en-US" dirty="0"/>
              <a:t>What if we have 300 cats and 200 dogs?</a:t>
            </a:r>
          </a:p>
        </p:txBody>
      </p:sp>
    </p:spTree>
    <p:extLst>
      <p:ext uri="{BB962C8B-B14F-4D97-AF65-F5344CB8AC3E}">
        <p14:creationId xmlns:p14="http://schemas.microsoft.com/office/powerpoint/2010/main" val="11347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DB2002-103C-8C49-A7EF-4ED7C24F3218}"/>
              </a:ext>
            </a:extLst>
          </p:cNvPr>
          <p:cNvSpPr>
            <a:spLocks noGrp="1"/>
          </p:cNvSpPr>
          <p:nvPr>
            <p:ph type="title"/>
          </p:nvPr>
        </p:nvSpPr>
        <p:spPr/>
        <p:txBody>
          <a:bodyPr/>
          <a:lstStyle/>
          <a:p>
            <a:r>
              <a:rPr lang="en-US" dirty="0"/>
              <a:t>Polymorphism</a:t>
            </a:r>
          </a:p>
        </p:txBody>
      </p:sp>
      <p:sp>
        <p:nvSpPr>
          <p:cNvPr id="4" name="Rounded Rectangle 3">
            <a:extLst>
              <a:ext uri="{FF2B5EF4-FFF2-40B4-BE49-F238E27FC236}">
                <a16:creationId xmlns:a16="http://schemas.microsoft.com/office/drawing/2014/main" id="{CF794B4A-07EE-D746-BFDE-872C9B8F7A5A}"/>
              </a:ext>
            </a:extLst>
          </p:cNvPr>
          <p:cNvSpPr/>
          <p:nvPr/>
        </p:nvSpPr>
        <p:spPr>
          <a:xfrm>
            <a:off x="3256963" y="1363509"/>
            <a:ext cx="2357306" cy="1998575"/>
          </a:xfrm>
          <a:prstGeom prst="roundRect">
            <a:avLst/>
          </a:prstGeom>
          <a:noFill/>
          <a:ln w="317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
        <p:nvSpPr>
          <p:cNvPr id="5" name="TextBox 4">
            <a:extLst>
              <a:ext uri="{FF2B5EF4-FFF2-40B4-BE49-F238E27FC236}">
                <a16:creationId xmlns:a16="http://schemas.microsoft.com/office/drawing/2014/main" id="{3E0CA6EB-0F9F-634B-84B1-0B7D043F7A1A}"/>
              </a:ext>
            </a:extLst>
          </p:cNvPr>
          <p:cNvSpPr txBox="1"/>
          <p:nvPr/>
        </p:nvSpPr>
        <p:spPr>
          <a:xfrm>
            <a:off x="3337426" y="1363509"/>
            <a:ext cx="2064989" cy="523220"/>
          </a:xfrm>
          <a:prstGeom prst="rect">
            <a:avLst/>
          </a:prstGeom>
          <a:noFill/>
          <a:ln>
            <a:noFill/>
          </a:ln>
        </p:spPr>
        <p:txBody>
          <a:bodyPr wrap="none" rtlCol="0">
            <a:spAutoFit/>
          </a:bodyPr>
          <a:lstStyle/>
          <a:p>
            <a:r>
              <a:rPr lang="en-US" sz="2800" b="1" dirty="0">
                <a:solidFill>
                  <a:srgbClr val="00B050"/>
                </a:solidFill>
              </a:rPr>
              <a:t>Animal Class</a:t>
            </a:r>
          </a:p>
        </p:txBody>
      </p:sp>
      <p:sp>
        <p:nvSpPr>
          <p:cNvPr id="6" name="Rounded Rectangle 5">
            <a:extLst>
              <a:ext uri="{FF2B5EF4-FFF2-40B4-BE49-F238E27FC236}">
                <a16:creationId xmlns:a16="http://schemas.microsoft.com/office/drawing/2014/main" id="{71065667-924C-7547-AED5-9CF83A8A3BE1}"/>
              </a:ext>
            </a:extLst>
          </p:cNvPr>
          <p:cNvSpPr/>
          <p:nvPr/>
        </p:nvSpPr>
        <p:spPr>
          <a:xfrm>
            <a:off x="1418376" y="3916604"/>
            <a:ext cx="2357306" cy="1998575"/>
          </a:xfrm>
          <a:prstGeom prst="roundRect">
            <a:avLst/>
          </a:prstGeom>
          <a:noFill/>
          <a:ln w="31750">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9300"/>
              </a:solidFill>
            </a:endParaRPr>
          </a:p>
        </p:txBody>
      </p:sp>
      <p:sp>
        <p:nvSpPr>
          <p:cNvPr id="7" name="TextBox 6">
            <a:extLst>
              <a:ext uri="{FF2B5EF4-FFF2-40B4-BE49-F238E27FC236}">
                <a16:creationId xmlns:a16="http://schemas.microsoft.com/office/drawing/2014/main" id="{10343335-2084-E94F-9462-233AA63D5235}"/>
              </a:ext>
            </a:extLst>
          </p:cNvPr>
          <p:cNvSpPr txBox="1"/>
          <p:nvPr/>
        </p:nvSpPr>
        <p:spPr>
          <a:xfrm>
            <a:off x="1498839" y="3916604"/>
            <a:ext cx="1596912" cy="523220"/>
          </a:xfrm>
          <a:prstGeom prst="rect">
            <a:avLst/>
          </a:prstGeom>
          <a:noFill/>
          <a:ln>
            <a:noFill/>
          </a:ln>
        </p:spPr>
        <p:txBody>
          <a:bodyPr wrap="none" rtlCol="0">
            <a:spAutoFit/>
          </a:bodyPr>
          <a:lstStyle/>
          <a:p>
            <a:r>
              <a:rPr lang="en-US" sz="2800" b="1" dirty="0">
                <a:solidFill>
                  <a:srgbClr val="FF9300"/>
                </a:solidFill>
              </a:rPr>
              <a:t>Dog Class</a:t>
            </a:r>
          </a:p>
        </p:txBody>
      </p:sp>
      <p:pic>
        <p:nvPicPr>
          <p:cNvPr id="8" name="Picture 7">
            <a:extLst>
              <a:ext uri="{FF2B5EF4-FFF2-40B4-BE49-F238E27FC236}">
                <a16:creationId xmlns:a16="http://schemas.microsoft.com/office/drawing/2014/main" id="{7498B4D0-2219-5E43-9E04-A0C6FB38F881}"/>
              </a:ext>
            </a:extLst>
          </p:cNvPr>
          <p:cNvPicPr>
            <a:picLocks noChangeAspect="1"/>
          </p:cNvPicPr>
          <p:nvPr/>
        </p:nvPicPr>
        <p:blipFill>
          <a:blip r:embed="rId2"/>
          <a:stretch>
            <a:fillRect/>
          </a:stretch>
        </p:blipFill>
        <p:spPr>
          <a:xfrm>
            <a:off x="3437415" y="5147327"/>
            <a:ext cx="648103" cy="1187325"/>
          </a:xfrm>
          <a:prstGeom prst="rect">
            <a:avLst/>
          </a:prstGeom>
        </p:spPr>
      </p:pic>
      <p:sp>
        <p:nvSpPr>
          <p:cNvPr id="10" name="Rounded Rectangle 9">
            <a:extLst>
              <a:ext uri="{FF2B5EF4-FFF2-40B4-BE49-F238E27FC236}">
                <a16:creationId xmlns:a16="http://schemas.microsoft.com/office/drawing/2014/main" id="{BC081AA1-DEF3-FC4C-A7F0-0CC3213CEA16}"/>
              </a:ext>
            </a:extLst>
          </p:cNvPr>
          <p:cNvSpPr/>
          <p:nvPr/>
        </p:nvSpPr>
        <p:spPr>
          <a:xfrm>
            <a:off x="4842482" y="3916604"/>
            <a:ext cx="2357306" cy="1998575"/>
          </a:xfrm>
          <a:prstGeom prst="roundRect">
            <a:avLst/>
          </a:prstGeom>
          <a:noFill/>
          <a:ln w="317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highlight>
                <a:srgbClr val="008080"/>
              </a:highlight>
            </a:endParaRPr>
          </a:p>
        </p:txBody>
      </p:sp>
      <p:sp>
        <p:nvSpPr>
          <p:cNvPr id="11" name="TextBox 10">
            <a:extLst>
              <a:ext uri="{FF2B5EF4-FFF2-40B4-BE49-F238E27FC236}">
                <a16:creationId xmlns:a16="http://schemas.microsoft.com/office/drawing/2014/main" id="{5FA0A22E-395C-BD4A-8007-3A96F408C8B5}"/>
              </a:ext>
            </a:extLst>
          </p:cNvPr>
          <p:cNvSpPr txBox="1"/>
          <p:nvPr/>
        </p:nvSpPr>
        <p:spPr>
          <a:xfrm>
            <a:off x="4922945" y="3916604"/>
            <a:ext cx="1499000" cy="523220"/>
          </a:xfrm>
          <a:prstGeom prst="rect">
            <a:avLst/>
          </a:prstGeom>
          <a:noFill/>
        </p:spPr>
        <p:txBody>
          <a:bodyPr wrap="none" rtlCol="0">
            <a:spAutoFit/>
          </a:bodyPr>
          <a:lstStyle/>
          <a:p>
            <a:r>
              <a:rPr lang="en-US" sz="2800" b="1" dirty="0">
                <a:solidFill>
                  <a:srgbClr val="0070C0"/>
                </a:solidFill>
              </a:rPr>
              <a:t>Cat Class</a:t>
            </a:r>
          </a:p>
        </p:txBody>
      </p:sp>
      <p:pic>
        <p:nvPicPr>
          <p:cNvPr id="12" name="Picture 11">
            <a:extLst>
              <a:ext uri="{FF2B5EF4-FFF2-40B4-BE49-F238E27FC236}">
                <a16:creationId xmlns:a16="http://schemas.microsoft.com/office/drawing/2014/main" id="{510082E1-4FC3-B948-9E08-3E9762871690}"/>
              </a:ext>
            </a:extLst>
          </p:cNvPr>
          <p:cNvPicPr>
            <a:picLocks noChangeAspect="1"/>
          </p:cNvPicPr>
          <p:nvPr/>
        </p:nvPicPr>
        <p:blipFill>
          <a:blip r:embed="rId3"/>
          <a:stretch>
            <a:fillRect/>
          </a:stretch>
        </p:blipFill>
        <p:spPr>
          <a:xfrm>
            <a:off x="6356409" y="5118840"/>
            <a:ext cx="1047526" cy="1157151"/>
          </a:xfrm>
          <a:prstGeom prst="rect">
            <a:avLst/>
          </a:prstGeom>
        </p:spPr>
      </p:pic>
      <p:sp>
        <p:nvSpPr>
          <p:cNvPr id="14" name="TextBox 13">
            <a:extLst>
              <a:ext uri="{FF2B5EF4-FFF2-40B4-BE49-F238E27FC236}">
                <a16:creationId xmlns:a16="http://schemas.microsoft.com/office/drawing/2014/main" id="{757EC11C-4DBB-E34D-B33E-F07A854798F6}"/>
              </a:ext>
            </a:extLst>
          </p:cNvPr>
          <p:cNvSpPr txBox="1"/>
          <p:nvPr/>
        </p:nvSpPr>
        <p:spPr>
          <a:xfrm>
            <a:off x="3524885" y="2224900"/>
            <a:ext cx="1821461" cy="369332"/>
          </a:xfrm>
          <a:prstGeom prst="rect">
            <a:avLst/>
          </a:prstGeom>
          <a:noFill/>
        </p:spPr>
        <p:txBody>
          <a:bodyPr wrap="none" rtlCol="0">
            <a:spAutoFit/>
          </a:bodyPr>
          <a:lstStyle/>
          <a:p>
            <a:r>
              <a:rPr lang="en-US" b="1" dirty="0">
                <a:solidFill>
                  <a:srgbClr val="00B050"/>
                </a:solidFill>
              </a:rPr>
              <a:t>public void play()</a:t>
            </a:r>
          </a:p>
        </p:txBody>
      </p:sp>
      <p:sp>
        <p:nvSpPr>
          <p:cNvPr id="15" name="TextBox 14">
            <a:extLst>
              <a:ext uri="{FF2B5EF4-FFF2-40B4-BE49-F238E27FC236}">
                <a16:creationId xmlns:a16="http://schemas.microsoft.com/office/drawing/2014/main" id="{A4ED100F-47D8-C642-A46B-10E576A856AD}"/>
              </a:ext>
            </a:extLst>
          </p:cNvPr>
          <p:cNvSpPr txBox="1"/>
          <p:nvPr/>
        </p:nvSpPr>
        <p:spPr>
          <a:xfrm>
            <a:off x="1686872" y="4741095"/>
            <a:ext cx="1821461" cy="369332"/>
          </a:xfrm>
          <a:prstGeom prst="rect">
            <a:avLst/>
          </a:prstGeom>
          <a:noFill/>
        </p:spPr>
        <p:txBody>
          <a:bodyPr wrap="none" rtlCol="0">
            <a:spAutoFit/>
          </a:bodyPr>
          <a:lstStyle/>
          <a:p>
            <a:r>
              <a:rPr lang="en-US" b="1" dirty="0">
                <a:solidFill>
                  <a:srgbClr val="FF9300"/>
                </a:solidFill>
              </a:rPr>
              <a:t>public void play()</a:t>
            </a:r>
          </a:p>
        </p:txBody>
      </p:sp>
      <p:sp>
        <p:nvSpPr>
          <p:cNvPr id="16" name="TextBox 15">
            <a:extLst>
              <a:ext uri="{FF2B5EF4-FFF2-40B4-BE49-F238E27FC236}">
                <a16:creationId xmlns:a16="http://schemas.microsoft.com/office/drawing/2014/main" id="{546A4962-208C-D346-BA3D-01C44245E519}"/>
              </a:ext>
            </a:extLst>
          </p:cNvPr>
          <p:cNvSpPr txBox="1"/>
          <p:nvPr/>
        </p:nvSpPr>
        <p:spPr>
          <a:xfrm>
            <a:off x="5095709" y="4727854"/>
            <a:ext cx="1821461" cy="369332"/>
          </a:xfrm>
          <a:prstGeom prst="rect">
            <a:avLst/>
          </a:prstGeom>
          <a:noFill/>
        </p:spPr>
        <p:txBody>
          <a:bodyPr wrap="none" rtlCol="0">
            <a:spAutoFit/>
          </a:bodyPr>
          <a:lstStyle/>
          <a:p>
            <a:r>
              <a:rPr lang="en-US" b="1" dirty="0">
                <a:solidFill>
                  <a:srgbClr val="0070C0"/>
                </a:solidFill>
              </a:rPr>
              <a:t>public void play()</a:t>
            </a:r>
          </a:p>
        </p:txBody>
      </p:sp>
    </p:spTree>
    <p:extLst>
      <p:ext uri="{BB962C8B-B14F-4D97-AF65-F5344CB8AC3E}">
        <p14:creationId xmlns:p14="http://schemas.microsoft.com/office/powerpoint/2010/main" val="21709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DB2002-103C-8C49-A7EF-4ED7C24F3218}"/>
              </a:ext>
            </a:extLst>
          </p:cNvPr>
          <p:cNvSpPr>
            <a:spLocks noGrp="1"/>
          </p:cNvSpPr>
          <p:nvPr>
            <p:ph type="title"/>
          </p:nvPr>
        </p:nvSpPr>
        <p:spPr/>
        <p:txBody>
          <a:bodyPr/>
          <a:lstStyle/>
          <a:p>
            <a:r>
              <a:rPr lang="en-US" dirty="0"/>
              <a:t>Polymorphism</a:t>
            </a:r>
          </a:p>
        </p:txBody>
      </p:sp>
      <p:grpSp>
        <p:nvGrpSpPr>
          <p:cNvPr id="20" name="Group 19">
            <a:extLst>
              <a:ext uri="{FF2B5EF4-FFF2-40B4-BE49-F238E27FC236}">
                <a16:creationId xmlns:a16="http://schemas.microsoft.com/office/drawing/2014/main" id="{63B7EA43-C83B-D541-909F-513B929AFE62}"/>
              </a:ext>
            </a:extLst>
          </p:cNvPr>
          <p:cNvGrpSpPr/>
          <p:nvPr/>
        </p:nvGrpSpPr>
        <p:grpSpPr>
          <a:xfrm>
            <a:off x="5319257" y="1430425"/>
            <a:ext cx="2600030" cy="2592237"/>
            <a:chOff x="5319257" y="1430425"/>
            <a:chExt cx="2600030" cy="2592237"/>
          </a:xfrm>
        </p:grpSpPr>
        <p:sp>
          <p:nvSpPr>
            <p:cNvPr id="6" name="Rounded Rectangle 5">
              <a:extLst>
                <a:ext uri="{FF2B5EF4-FFF2-40B4-BE49-F238E27FC236}">
                  <a16:creationId xmlns:a16="http://schemas.microsoft.com/office/drawing/2014/main" id="{71065667-924C-7547-AED5-9CF83A8A3BE1}"/>
                </a:ext>
              </a:extLst>
            </p:cNvPr>
            <p:cNvSpPr/>
            <p:nvPr/>
          </p:nvSpPr>
          <p:spPr>
            <a:xfrm>
              <a:off x="5319257" y="1430425"/>
              <a:ext cx="2357306" cy="1998575"/>
            </a:xfrm>
            <a:prstGeom prst="roundRect">
              <a:avLst/>
            </a:prstGeom>
            <a:noFill/>
            <a:ln w="31750">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9300"/>
                </a:solidFill>
              </a:endParaRPr>
            </a:p>
          </p:txBody>
        </p:sp>
        <p:sp>
          <p:nvSpPr>
            <p:cNvPr id="7" name="TextBox 6">
              <a:extLst>
                <a:ext uri="{FF2B5EF4-FFF2-40B4-BE49-F238E27FC236}">
                  <a16:creationId xmlns:a16="http://schemas.microsoft.com/office/drawing/2014/main" id="{10343335-2084-E94F-9462-233AA63D5235}"/>
                </a:ext>
              </a:extLst>
            </p:cNvPr>
            <p:cNvSpPr txBox="1"/>
            <p:nvPr/>
          </p:nvSpPr>
          <p:spPr>
            <a:xfrm>
              <a:off x="5399720" y="1430425"/>
              <a:ext cx="2105513" cy="523220"/>
            </a:xfrm>
            <a:prstGeom prst="rect">
              <a:avLst/>
            </a:prstGeom>
            <a:noFill/>
            <a:ln>
              <a:noFill/>
            </a:ln>
          </p:spPr>
          <p:txBody>
            <a:bodyPr wrap="none" rtlCol="0">
              <a:spAutoFit/>
            </a:bodyPr>
            <a:lstStyle/>
            <a:p>
              <a:r>
                <a:rPr lang="en-US" sz="2800" b="1" dirty="0">
                  <a:solidFill>
                    <a:srgbClr val="FF9300"/>
                  </a:solidFill>
                </a:rPr>
                <a:t>Dog Instance</a:t>
              </a:r>
            </a:p>
          </p:txBody>
        </p:sp>
        <p:pic>
          <p:nvPicPr>
            <p:cNvPr id="8" name="Picture 7">
              <a:extLst>
                <a:ext uri="{FF2B5EF4-FFF2-40B4-BE49-F238E27FC236}">
                  <a16:creationId xmlns:a16="http://schemas.microsoft.com/office/drawing/2014/main" id="{7498B4D0-2219-5E43-9E04-A0C6FB38F881}"/>
                </a:ext>
              </a:extLst>
            </p:cNvPr>
            <p:cNvPicPr>
              <a:picLocks noChangeAspect="1"/>
            </p:cNvPicPr>
            <p:nvPr/>
          </p:nvPicPr>
          <p:blipFill>
            <a:blip r:embed="rId2"/>
            <a:stretch>
              <a:fillRect/>
            </a:stretch>
          </p:blipFill>
          <p:spPr>
            <a:xfrm>
              <a:off x="7271184" y="2835337"/>
              <a:ext cx="648103" cy="1187325"/>
            </a:xfrm>
            <a:prstGeom prst="rect">
              <a:avLst/>
            </a:prstGeom>
          </p:spPr>
        </p:pic>
        <p:sp>
          <p:nvSpPr>
            <p:cNvPr id="15" name="TextBox 14">
              <a:extLst>
                <a:ext uri="{FF2B5EF4-FFF2-40B4-BE49-F238E27FC236}">
                  <a16:creationId xmlns:a16="http://schemas.microsoft.com/office/drawing/2014/main" id="{A4ED100F-47D8-C642-A46B-10E576A856AD}"/>
                </a:ext>
              </a:extLst>
            </p:cNvPr>
            <p:cNvSpPr txBox="1"/>
            <p:nvPr/>
          </p:nvSpPr>
          <p:spPr>
            <a:xfrm>
              <a:off x="5587753" y="2254916"/>
              <a:ext cx="1821461" cy="369332"/>
            </a:xfrm>
            <a:prstGeom prst="rect">
              <a:avLst/>
            </a:prstGeom>
            <a:noFill/>
          </p:spPr>
          <p:txBody>
            <a:bodyPr wrap="none" rtlCol="0">
              <a:spAutoFit/>
            </a:bodyPr>
            <a:lstStyle/>
            <a:p>
              <a:r>
                <a:rPr lang="en-US" b="1" dirty="0">
                  <a:solidFill>
                    <a:srgbClr val="FF9300"/>
                  </a:solidFill>
                </a:rPr>
                <a:t>public void play()</a:t>
              </a:r>
            </a:p>
          </p:txBody>
        </p:sp>
      </p:grpSp>
      <p:sp>
        <p:nvSpPr>
          <p:cNvPr id="2" name="TextBox 1">
            <a:extLst>
              <a:ext uri="{FF2B5EF4-FFF2-40B4-BE49-F238E27FC236}">
                <a16:creationId xmlns:a16="http://schemas.microsoft.com/office/drawing/2014/main" id="{2ACA83C4-E1E7-244A-AF54-3BCA5CCFDBA3}"/>
              </a:ext>
            </a:extLst>
          </p:cNvPr>
          <p:cNvSpPr txBox="1"/>
          <p:nvPr/>
        </p:nvSpPr>
        <p:spPr>
          <a:xfrm>
            <a:off x="883226" y="2254916"/>
            <a:ext cx="2183931" cy="461665"/>
          </a:xfrm>
          <a:prstGeom prst="rect">
            <a:avLst/>
          </a:prstGeom>
          <a:noFill/>
        </p:spPr>
        <p:txBody>
          <a:bodyPr wrap="none" rtlCol="0">
            <a:spAutoFit/>
          </a:bodyPr>
          <a:lstStyle/>
          <a:p>
            <a:r>
              <a:rPr lang="en-US" sz="2400" b="1" dirty="0">
                <a:solidFill>
                  <a:srgbClr val="00B050"/>
                </a:solidFill>
              </a:rPr>
              <a:t>Animal </a:t>
            </a:r>
            <a:r>
              <a:rPr lang="en-US" altLang="zh-CN" sz="2400" b="1" dirty="0">
                <a:solidFill>
                  <a:srgbClr val="00B050"/>
                </a:solidFill>
              </a:rPr>
              <a:t>variable</a:t>
            </a:r>
            <a:endParaRPr lang="en-US" sz="2400" b="1" dirty="0">
              <a:solidFill>
                <a:srgbClr val="00B050"/>
              </a:solidFill>
            </a:endParaRPr>
          </a:p>
        </p:txBody>
      </p:sp>
      <p:cxnSp>
        <p:nvCxnSpPr>
          <p:cNvPr id="17" name="Straight Arrow Connector 16">
            <a:extLst>
              <a:ext uri="{FF2B5EF4-FFF2-40B4-BE49-F238E27FC236}">
                <a16:creationId xmlns:a16="http://schemas.microsoft.com/office/drawing/2014/main" id="{66A9FADB-874A-384C-B130-BE780DC86E0D}"/>
              </a:ext>
            </a:extLst>
          </p:cNvPr>
          <p:cNvCxnSpPr>
            <a:cxnSpLocks/>
          </p:cNvCxnSpPr>
          <p:nvPr/>
        </p:nvCxnSpPr>
        <p:spPr>
          <a:xfrm flipH="1">
            <a:off x="3733101" y="2517105"/>
            <a:ext cx="1124125" cy="0"/>
          </a:xfrm>
          <a:prstGeom prst="straightConnector1">
            <a:avLst/>
          </a:prstGeom>
          <a:ln w="444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8640601-B075-FC47-917D-704489A7CD15}"/>
              </a:ext>
            </a:extLst>
          </p:cNvPr>
          <p:cNvSpPr txBox="1"/>
          <p:nvPr/>
        </p:nvSpPr>
        <p:spPr>
          <a:xfrm>
            <a:off x="3629523" y="1953645"/>
            <a:ext cx="1277401" cy="369332"/>
          </a:xfrm>
          <a:prstGeom prst="rect">
            <a:avLst/>
          </a:prstGeom>
          <a:noFill/>
        </p:spPr>
        <p:txBody>
          <a:bodyPr wrap="none" rtlCol="0">
            <a:spAutoFit/>
          </a:bodyPr>
          <a:lstStyle/>
          <a:p>
            <a:r>
              <a:rPr lang="en-US" i="1" dirty="0">
                <a:solidFill>
                  <a:srgbClr val="FF0000"/>
                </a:solidFill>
              </a:rPr>
              <a:t>Assignment</a:t>
            </a:r>
          </a:p>
        </p:txBody>
      </p:sp>
      <p:pic>
        <p:nvPicPr>
          <p:cNvPr id="21" name="Picture 20">
            <a:extLst>
              <a:ext uri="{FF2B5EF4-FFF2-40B4-BE49-F238E27FC236}">
                <a16:creationId xmlns:a16="http://schemas.microsoft.com/office/drawing/2014/main" id="{D3C24C51-0A5A-4E4B-ACBC-F8AC792EF893}"/>
              </a:ext>
            </a:extLst>
          </p:cNvPr>
          <p:cNvPicPr>
            <a:picLocks noChangeAspect="1"/>
          </p:cNvPicPr>
          <p:nvPr/>
        </p:nvPicPr>
        <p:blipFill>
          <a:blip r:embed="rId3"/>
          <a:stretch>
            <a:fillRect/>
          </a:stretch>
        </p:blipFill>
        <p:spPr>
          <a:xfrm>
            <a:off x="883226" y="4668402"/>
            <a:ext cx="6958363" cy="728381"/>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C04A911A-2768-4549-91F2-6049759A1199}"/>
              </a:ext>
            </a:extLst>
          </p:cNvPr>
          <p:cNvPicPr>
            <a:picLocks noChangeAspect="1"/>
          </p:cNvPicPr>
          <p:nvPr/>
        </p:nvPicPr>
        <p:blipFill rotWithShape="1">
          <a:blip r:embed="rId4"/>
          <a:srcRect b="15511"/>
          <a:stretch/>
        </p:blipFill>
        <p:spPr>
          <a:xfrm>
            <a:off x="1513102" y="5839323"/>
            <a:ext cx="5219700" cy="3433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10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9"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DB2002-103C-8C49-A7EF-4ED7C24F3218}"/>
              </a:ext>
            </a:extLst>
          </p:cNvPr>
          <p:cNvSpPr>
            <a:spLocks noGrp="1"/>
          </p:cNvSpPr>
          <p:nvPr>
            <p:ph type="title"/>
          </p:nvPr>
        </p:nvSpPr>
        <p:spPr/>
        <p:txBody>
          <a:bodyPr/>
          <a:lstStyle/>
          <a:p>
            <a:r>
              <a:rPr lang="en-US" dirty="0"/>
              <a:t>Polymorphism</a:t>
            </a:r>
          </a:p>
        </p:txBody>
      </p:sp>
      <p:sp>
        <p:nvSpPr>
          <p:cNvPr id="2" name="TextBox 1">
            <a:extLst>
              <a:ext uri="{FF2B5EF4-FFF2-40B4-BE49-F238E27FC236}">
                <a16:creationId xmlns:a16="http://schemas.microsoft.com/office/drawing/2014/main" id="{2ACA83C4-E1E7-244A-AF54-3BCA5CCFDBA3}"/>
              </a:ext>
            </a:extLst>
          </p:cNvPr>
          <p:cNvSpPr txBox="1"/>
          <p:nvPr/>
        </p:nvSpPr>
        <p:spPr>
          <a:xfrm>
            <a:off x="883226" y="2254916"/>
            <a:ext cx="2183931" cy="461665"/>
          </a:xfrm>
          <a:prstGeom prst="rect">
            <a:avLst/>
          </a:prstGeom>
          <a:noFill/>
        </p:spPr>
        <p:txBody>
          <a:bodyPr wrap="none" rtlCol="0">
            <a:spAutoFit/>
          </a:bodyPr>
          <a:lstStyle/>
          <a:p>
            <a:r>
              <a:rPr lang="en-US" sz="2400" b="1" dirty="0">
                <a:solidFill>
                  <a:srgbClr val="00B050"/>
                </a:solidFill>
              </a:rPr>
              <a:t>Animal </a:t>
            </a:r>
            <a:r>
              <a:rPr lang="en-US" altLang="zh-CN" sz="2400" b="1" dirty="0">
                <a:solidFill>
                  <a:srgbClr val="00B050"/>
                </a:solidFill>
              </a:rPr>
              <a:t>variable</a:t>
            </a:r>
            <a:endParaRPr lang="en-US" sz="2400" b="1" dirty="0">
              <a:solidFill>
                <a:srgbClr val="00B050"/>
              </a:solidFill>
            </a:endParaRPr>
          </a:p>
        </p:txBody>
      </p:sp>
      <p:cxnSp>
        <p:nvCxnSpPr>
          <p:cNvPr id="17" name="Straight Arrow Connector 16">
            <a:extLst>
              <a:ext uri="{FF2B5EF4-FFF2-40B4-BE49-F238E27FC236}">
                <a16:creationId xmlns:a16="http://schemas.microsoft.com/office/drawing/2014/main" id="{66A9FADB-874A-384C-B130-BE780DC86E0D}"/>
              </a:ext>
            </a:extLst>
          </p:cNvPr>
          <p:cNvCxnSpPr>
            <a:cxnSpLocks/>
          </p:cNvCxnSpPr>
          <p:nvPr/>
        </p:nvCxnSpPr>
        <p:spPr>
          <a:xfrm flipH="1">
            <a:off x="3733101" y="2517105"/>
            <a:ext cx="1124125" cy="0"/>
          </a:xfrm>
          <a:prstGeom prst="straightConnector1">
            <a:avLst/>
          </a:prstGeom>
          <a:ln w="444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8640601-B075-FC47-917D-704489A7CD15}"/>
              </a:ext>
            </a:extLst>
          </p:cNvPr>
          <p:cNvSpPr txBox="1"/>
          <p:nvPr/>
        </p:nvSpPr>
        <p:spPr>
          <a:xfrm>
            <a:off x="3629523" y="1953645"/>
            <a:ext cx="1277401" cy="369332"/>
          </a:xfrm>
          <a:prstGeom prst="rect">
            <a:avLst/>
          </a:prstGeom>
          <a:noFill/>
        </p:spPr>
        <p:txBody>
          <a:bodyPr wrap="none" rtlCol="0">
            <a:spAutoFit/>
          </a:bodyPr>
          <a:lstStyle/>
          <a:p>
            <a:r>
              <a:rPr lang="en-US" i="1" dirty="0">
                <a:solidFill>
                  <a:srgbClr val="FF0000"/>
                </a:solidFill>
              </a:rPr>
              <a:t>Assignment</a:t>
            </a:r>
          </a:p>
        </p:txBody>
      </p:sp>
      <p:grpSp>
        <p:nvGrpSpPr>
          <p:cNvPr id="4" name="Group 3">
            <a:extLst>
              <a:ext uri="{FF2B5EF4-FFF2-40B4-BE49-F238E27FC236}">
                <a16:creationId xmlns:a16="http://schemas.microsoft.com/office/drawing/2014/main" id="{8890E307-7716-394F-A25D-7E5A3357D857}"/>
              </a:ext>
            </a:extLst>
          </p:cNvPr>
          <p:cNvGrpSpPr/>
          <p:nvPr/>
        </p:nvGrpSpPr>
        <p:grpSpPr>
          <a:xfrm>
            <a:off x="5572324" y="1574652"/>
            <a:ext cx="2561453" cy="2359387"/>
            <a:chOff x="5572324" y="1574652"/>
            <a:chExt cx="2561453" cy="2359387"/>
          </a:xfrm>
        </p:grpSpPr>
        <p:sp>
          <p:nvSpPr>
            <p:cNvPr id="23" name="Rounded Rectangle 22">
              <a:extLst>
                <a:ext uri="{FF2B5EF4-FFF2-40B4-BE49-F238E27FC236}">
                  <a16:creationId xmlns:a16="http://schemas.microsoft.com/office/drawing/2014/main" id="{B3B050B3-F717-8446-8CAC-A89B42713598}"/>
                </a:ext>
              </a:extLst>
            </p:cNvPr>
            <p:cNvSpPr/>
            <p:nvPr/>
          </p:nvSpPr>
          <p:spPr>
            <a:xfrm>
              <a:off x="5572324" y="1574652"/>
              <a:ext cx="2357306" cy="1998575"/>
            </a:xfrm>
            <a:prstGeom prst="roundRect">
              <a:avLst/>
            </a:prstGeom>
            <a:noFill/>
            <a:ln w="317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highlight>
                  <a:srgbClr val="008080"/>
                </a:highlight>
              </a:endParaRPr>
            </a:p>
          </p:txBody>
        </p:sp>
        <p:sp>
          <p:nvSpPr>
            <p:cNvPr id="24" name="TextBox 23">
              <a:extLst>
                <a:ext uri="{FF2B5EF4-FFF2-40B4-BE49-F238E27FC236}">
                  <a16:creationId xmlns:a16="http://schemas.microsoft.com/office/drawing/2014/main" id="{7620448D-EFD2-2848-9A6D-ED0C5274BD32}"/>
                </a:ext>
              </a:extLst>
            </p:cNvPr>
            <p:cNvSpPr txBox="1"/>
            <p:nvPr/>
          </p:nvSpPr>
          <p:spPr>
            <a:xfrm>
              <a:off x="5652787" y="1574652"/>
              <a:ext cx="2007601" cy="523220"/>
            </a:xfrm>
            <a:prstGeom prst="rect">
              <a:avLst/>
            </a:prstGeom>
            <a:noFill/>
          </p:spPr>
          <p:txBody>
            <a:bodyPr wrap="none" rtlCol="0">
              <a:spAutoFit/>
            </a:bodyPr>
            <a:lstStyle/>
            <a:p>
              <a:r>
                <a:rPr lang="en-US" sz="2800" b="1" dirty="0">
                  <a:solidFill>
                    <a:srgbClr val="0070C0"/>
                  </a:solidFill>
                </a:rPr>
                <a:t>Cat </a:t>
              </a:r>
              <a:r>
                <a:rPr lang="en-US" altLang="zh-CN" sz="2800" b="1" dirty="0">
                  <a:solidFill>
                    <a:srgbClr val="0070C0"/>
                  </a:solidFill>
                </a:rPr>
                <a:t>Instance</a:t>
              </a:r>
              <a:endParaRPr lang="en-US" sz="2800" b="1" dirty="0">
                <a:solidFill>
                  <a:srgbClr val="0070C0"/>
                </a:solidFill>
              </a:endParaRPr>
            </a:p>
          </p:txBody>
        </p:sp>
        <p:pic>
          <p:nvPicPr>
            <p:cNvPr id="25" name="Picture 24">
              <a:extLst>
                <a:ext uri="{FF2B5EF4-FFF2-40B4-BE49-F238E27FC236}">
                  <a16:creationId xmlns:a16="http://schemas.microsoft.com/office/drawing/2014/main" id="{7F01D785-5FB7-7946-8C90-8DB6E1950AF0}"/>
                </a:ext>
              </a:extLst>
            </p:cNvPr>
            <p:cNvPicPr>
              <a:picLocks noChangeAspect="1"/>
            </p:cNvPicPr>
            <p:nvPr/>
          </p:nvPicPr>
          <p:blipFill>
            <a:blip r:embed="rId2"/>
            <a:stretch>
              <a:fillRect/>
            </a:stretch>
          </p:blipFill>
          <p:spPr>
            <a:xfrm>
              <a:off x="7086251" y="2776888"/>
              <a:ext cx="1047526" cy="1157151"/>
            </a:xfrm>
            <a:prstGeom prst="rect">
              <a:avLst/>
            </a:prstGeom>
          </p:spPr>
        </p:pic>
        <p:sp>
          <p:nvSpPr>
            <p:cNvPr id="26" name="TextBox 25">
              <a:extLst>
                <a:ext uri="{FF2B5EF4-FFF2-40B4-BE49-F238E27FC236}">
                  <a16:creationId xmlns:a16="http://schemas.microsoft.com/office/drawing/2014/main" id="{5CAAD11E-44D3-EA48-A425-1EE9E555B629}"/>
                </a:ext>
              </a:extLst>
            </p:cNvPr>
            <p:cNvSpPr txBox="1"/>
            <p:nvPr/>
          </p:nvSpPr>
          <p:spPr>
            <a:xfrm>
              <a:off x="5825551" y="2385902"/>
              <a:ext cx="1821461" cy="369332"/>
            </a:xfrm>
            <a:prstGeom prst="rect">
              <a:avLst/>
            </a:prstGeom>
            <a:noFill/>
          </p:spPr>
          <p:txBody>
            <a:bodyPr wrap="none" rtlCol="0">
              <a:spAutoFit/>
            </a:bodyPr>
            <a:lstStyle/>
            <a:p>
              <a:r>
                <a:rPr lang="en-US" b="1" dirty="0">
                  <a:solidFill>
                    <a:srgbClr val="0070C0"/>
                  </a:solidFill>
                </a:rPr>
                <a:t>public void play()</a:t>
              </a:r>
            </a:p>
          </p:txBody>
        </p:sp>
      </p:grpSp>
      <p:pic>
        <p:nvPicPr>
          <p:cNvPr id="5" name="Picture 4">
            <a:extLst>
              <a:ext uri="{FF2B5EF4-FFF2-40B4-BE49-F238E27FC236}">
                <a16:creationId xmlns:a16="http://schemas.microsoft.com/office/drawing/2014/main" id="{F560C40E-1BB4-D54D-88FA-7CE12327763D}"/>
              </a:ext>
            </a:extLst>
          </p:cNvPr>
          <p:cNvPicPr>
            <a:picLocks noChangeAspect="1"/>
          </p:cNvPicPr>
          <p:nvPr/>
        </p:nvPicPr>
        <p:blipFill>
          <a:blip r:embed="rId3"/>
          <a:stretch>
            <a:fillRect/>
          </a:stretch>
        </p:blipFill>
        <p:spPr>
          <a:xfrm>
            <a:off x="810814" y="4734106"/>
            <a:ext cx="7030775" cy="655799"/>
          </a:xfrm>
          <a:prstGeom prst="rect">
            <a:avLst/>
          </a:prstGeom>
        </p:spPr>
      </p:pic>
      <p:pic>
        <p:nvPicPr>
          <p:cNvPr id="9" name="Picture 8">
            <a:extLst>
              <a:ext uri="{FF2B5EF4-FFF2-40B4-BE49-F238E27FC236}">
                <a16:creationId xmlns:a16="http://schemas.microsoft.com/office/drawing/2014/main" id="{9856E5DA-0816-AB47-A5F4-24C673F8E4BE}"/>
              </a:ext>
            </a:extLst>
          </p:cNvPr>
          <p:cNvPicPr>
            <a:picLocks noChangeAspect="1"/>
          </p:cNvPicPr>
          <p:nvPr/>
        </p:nvPicPr>
        <p:blipFill rotWithShape="1">
          <a:blip r:embed="rId4"/>
          <a:srcRect b="18496"/>
          <a:stretch/>
        </p:blipFill>
        <p:spPr>
          <a:xfrm>
            <a:off x="1397453" y="5736157"/>
            <a:ext cx="5857496" cy="404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931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9"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dissolv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DB2002-103C-8C49-A7EF-4ED7C24F3218}"/>
              </a:ext>
            </a:extLst>
          </p:cNvPr>
          <p:cNvSpPr>
            <a:spLocks noGrp="1"/>
          </p:cNvSpPr>
          <p:nvPr>
            <p:ph type="title"/>
          </p:nvPr>
        </p:nvSpPr>
        <p:spPr/>
        <p:txBody>
          <a:bodyPr/>
          <a:lstStyle/>
          <a:p>
            <a:r>
              <a:rPr lang="en-US" dirty="0"/>
              <a:t>Polymorphism</a:t>
            </a:r>
          </a:p>
        </p:txBody>
      </p:sp>
      <p:pic>
        <p:nvPicPr>
          <p:cNvPr id="5" name="Picture 4">
            <a:extLst>
              <a:ext uri="{FF2B5EF4-FFF2-40B4-BE49-F238E27FC236}">
                <a16:creationId xmlns:a16="http://schemas.microsoft.com/office/drawing/2014/main" id="{F560C40E-1BB4-D54D-88FA-7CE12327763D}"/>
              </a:ext>
            </a:extLst>
          </p:cNvPr>
          <p:cNvPicPr>
            <a:picLocks noChangeAspect="1"/>
          </p:cNvPicPr>
          <p:nvPr/>
        </p:nvPicPr>
        <p:blipFill>
          <a:blip r:embed="rId2"/>
          <a:stretch>
            <a:fillRect/>
          </a:stretch>
        </p:blipFill>
        <p:spPr>
          <a:xfrm>
            <a:off x="1284453" y="4122572"/>
            <a:ext cx="7030775" cy="655799"/>
          </a:xfrm>
          <a:prstGeom prst="rect">
            <a:avLst/>
          </a:prstGeom>
        </p:spPr>
      </p:pic>
      <p:pic>
        <p:nvPicPr>
          <p:cNvPr id="27" name="Picture 26">
            <a:extLst>
              <a:ext uri="{FF2B5EF4-FFF2-40B4-BE49-F238E27FC236}">
                <a16:creationId xmlns:a16="http://schemas.microsoft.com/office/drawing/2014/main" id="{82D35FEF-8DAA-1540-96DB-0D1127DFA7BA}"/>
              </a:ext>
            </a:extLst>
          </p:cNvPr>
          <p:cNvPicPr>
            <a:picLocks noChangeAspect="1"/>
          </p:cNvPicPr>
          <p:nvPr/>
        </p:nvPicPr>
        <p:blipFill>
          <a:blip r:embed="rId3"/>
          <a:stretch>
            <a:fillRect/>
          </a:stretch>
        </p:blipFill>
        <p:spPr>
          <a:xfrm>
            <a:off x="1284453" y="2542800"/>
            <a:ext cx="6958363" cy="728381"/>
          </a:xfrm>
          <a:prstGeom prst="rect">
            <a:avLst/>
          </a:prstGeom>
          <a:ln>
            <a:noFill/>
          </a:ln>
          <a:effectLst>
            <a:outerShdw blurRad="292100" dist="139700" dir="2700000" algn="tl" rotWithShape="0">
              <a:srgbClr val="333333">
                <a:alpha val="65000"/>
              </a:srgbClr>
            </a:outerShdw>
          </a:effectLst>
        </p:spPr>
      </p:pic>
      <p:sp>
        <p:nvSpPr>
          <p:cNvPr id="28" name="Rectangle 27">
            <a:extLst>
              <a:ext uri="{FF2B5EF4-FFF2-40B4-BE49-F238E27FC236}">
                <a16:creationId xmlns:a16="http://schemas.microsoft.com/office/drawing/2014/main" id="{754D7AF3-C7ED-F34C-926D-F70660EAB311}"/>
              </a:ext>
            </a:extLst>
          </p:cNvPr>
          <p:cNvSpPr/>
          <p:nvPr/>
        </p:nvSpPr>
        <p:spPr>
          <a:xfrm>
            <a:off x="3951215" y="2449585"/>
            <a:ext cx="1090568" cy="562063"/>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3C40158-E41E-E842-BB37-5B336F5FEDEC}"/>
              </a:ext>
            </a:extLst>
          </p:cNvPr>
          <p:cNvSpPr/>
          <p:nvPr/>
        </p:nvSpPr>
        <p:spPr>
          <a:xfrm>
            <a:off x="3951215" y="4001550"/>
            <a:ext cx="1090568" cy="562062"/>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EDCAB06-4DC3-3844-BDC6-C99F3319819C}"/>
              </a:ext>
            </a:extLst>
          </p:cNvPr>
          <p:cNvSpPr/>
          <p:nvPr/>
        </p:nvSpPr>
        <p:spPr>
          <a:xfrm>
            <a:off x="2249648" y="2457974"/>
            <a:ext cx="1090568" cy="492282"/>
          </a:xfrm>
          <a:prstGeom prst="rect">
            <a:avLst/>
          </a:prstGeom>
          <a:noFill/>
          <a:ln w="41275">
            <a:solidFill>
              <a:srgbClr val="00B05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1D851A9-C67B-094B-9D4A-17FE8A62B3BD}"/>
              </a:ext>
            </a:extLst>
          </p:cNvPr>
          <p:cNvSpPr/>
          <p:nvPr/>
        </p:nvSpPr>
        <p:spPr>
          <a:xfrm>
            <a:off x="2249648" y="4009938"/>
            <a:ext cx="1090568" cy="492281"/>
          </a:xfrm>
          <a:prstGeom prst="rect">
            <a:avLst/>
          </a:prstGeom>
          <a:noFill/>
          <a:ln w="41275">
            <a:solidFill>
              <a:srgbClr val="00B05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B90CC40-0436-B842-B3F2-7BA53578FD2E}"/>
              </a:ext>
            </a:extLst>
          </p:cNvPr>
          <p:cNvSpPr txBox="1"/>
          <p:nvPr/>
        </p:nvSpPr>
        <p:spPr>
          <a:xfrm>
            <a:off x="959825" y="5415003"/>
            <a:ext cx="7073347" cy="400110"/>
          </a:xfrm>
          <a:prstGeom prst="rect">
            <a:avLst/>
          </a:prstGeom>
          <a:noFill/>
        </p:spPr>
        <p:txBody>
          <a:bodyPr wrap="none" rtlCol="0">
            <a:spAutoFit/>
          </a:bodyPr>
          <a:lstStyle/>
          <a:p>
            <a:r>
              <a:rPr lang="en-US" sz="2000" b="1" i="1" dirty="0">
                <a:solidFill>
                  <a:srgbClr val="C00000"/>
                </a:solidFill>
              </a:rPr>
              <a:t>Same reference type (base class), different objects (derived class)</a:t>
            </a:r>
          </a:p>
        </p:txBody>
      </p:sp>
      <p:pic>
        <p:nvPicPr>
          <p:cNvPr id="11" name="Picture 10">
            <a:extLst>
              <a:ext uri="{FF2B5EF4-FFF2-40B4-BE49-F238E27FC236}">
                <a16:creationId xmlns:a16="http://schemas.microsoft.com/office/drawing/2014/main" id="{E83C25F9-2FD0-2D41-9206-98669CB58C61}"/>
              </a:ext>
            </a:extLst>
          </p:cNvPr>
          <p:cNvPicPr>
            <a:picLocks noChangeAspect="1"/>
          </p:cNvPicPr>
          <p:nvPr/>
        </p:nvPicPr>
        <p:blipFill>
          <a:blip r:embed="rId4"/>
          <a:stretch>
            <a:fillRect/>
          </a:stretch>
        </p:blipFill>
        <p:spPr>
          <a:xfrm>
            <a:off x="1822936" y="6030244"/>
            <a:ext cx="2832779" cy="400110"/>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86AD9F29-BCF1-7146-A28C-0D9CE0B6E3D7}"/>
              </a:ext>
            </a:extLst>
          </p:cNvPr>
          <p:cNvSpPr txBox="1"/>
          <p:nvPr/>
        </p:nvSpPr>
        <p:spPr>
          <a:xfrm>
            <a:off x="5410899" y="6030244"/>
            <a:ext cx="1492653" cy="369332"/>
          </a:xfrm>
          <a:prstGeom prst="rect">
            <a:avLst/>
          </a:prstGeom>
          <a:noFill/>
        </p:spPr>
        <p:txBody>
          <a:bodyPr wrap="none" rtlCol="0">
            <a:spAutoFit/>
          </a:bodyPr>
          <a:lstStyle/>
          <a:p>
            <a:r>
              <a:rPr lang="en-US" i="1" dirty="0"/>
              <a:t>“late binding”</a:t>
            </a:r>
          </a:p>
        </p:txBody>
      </p:sp>
    </p:spTree>
    <p:extLst>
      <p:ext uri="{BB962C8B-B14F-4D97-AF65-F5344CB8AC3E}">
        <p14:creationId xmlns:p14="http://schemas.microsoft.com/office/powerpoint/2010/main" val="18564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dissolve">
                                      <p:cBhvr>
                                        <p:cTn id="17" dur="500"/>
                                        <p:tgtEl>
                                          <p:spTgt spid="3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dissolv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10"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6BA03-A393-384B-904D-C6549B3EF01B}"/>
              </a:ext>
            </a:extLst>
          </p:cNvPr>
          <p:cNvSpPr>
            <a:spLocks noGrp="1"/>
          </p:cNvSpPr>
          <p:nvPr>
            <p:ph type="title"/>
          </p:nvPr>
        </p:nvSpPr>
        <p:spPr/>
        <p:txBody>
          <a:bodyPr/>
          <a:lstStyle/>
          <a:p>
            <a:r>
              <a:rPr lang="en-US" dirty="0"/>
              <a:t>Polymorphism</a:t>
            </a:r>
          </a:p>
        </p:txBody>
      </p:sp>
      <p:pic>
        <p:nvPicPr>
          <p:cNvPr id="4" name="Picture 3">
            <a:extLst>
              <a:ext uri="{FF2B5EF4-FFF2-40B4-BE49-F238E27FC236}">
                <a16:creationId xmlns:a16="http://schemas.microsoft.com/office/drawing/2014/main" id="{A15C5E76-2FA0-6042-BD7D-7006E0C92843}"/>
              </a:ext>
            </a:extLst>
          </p:cNvPr>
          <p:cNvPicPr>
            <a:picLocks noChangeAspect="1"/>
          </p:cNvPicPr>
          <p:nvPr/>
        </p:nvPicPr>
        <p:blipFill>
          <a:blip r:embed="rId2"/>
          <a:stretch>
            <a:fillRect/>
          </a:stretch>
        </p:blipFill>
        <p:spPr>
          <a:xfrm>
            <a:off x="1321266" y="1627293"/>
            <a:ext cx="6501468" cy="485919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A8FFE445-5C8F-764F-AF13-462D458B959E}"/>
              </a:ext>
            </a:extLst>
          </p:cNvPr>
          <p:cNvSpPr/>
          <p:nvPr/>
        </p:nvSpPr>
        <p:spPr>
          <a:xfrm>
            <a:off x="1132513" y="5368954"/>
            <a:ext cx="6811861" cy="1057013"/>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420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6BA03-A393-384B-904D-C6549B3EF01B}"/>
              </a:ext>
            </a:extLst>
          </p:cNvPr>
          <p:cNvSpPr>
            <a:spLocks noGrp="1"/>
          </p:cNvSpPr>
          <p:nvPr>
            <p:ph type="title"/>
          </p:nvPr>
        </p:nvSpPr>
        <p:spPr/>
        <p:txBody>
          <a:bodyPr/>
          <a:lstStyle/>
          <a:p>
            <a:r>
              <a:rPr lang="en-US" dirty="0"/>
              <a:t>Polymorphism</a:t>
            </a:r>
          </a:p>
        </p:txBody>
      </p:sp>
      <p:pic>
        <p:nvPicPr>
          <p:cNvPr id="4" name="Picture 3">
            <a:extLst>
              <a:ext uri="{FF2B5EF4-FFF2-40B4-BE49-F238E27FC236}">
                <a16:creationId xmlns:a16="http://schemas.microsoft.com/office/drawing/2014/main" id="{A15C5E76-2FA0-6042-BD7D-7006E0C92843}"/>
              </a:ext>
            </a:extLst>
          </p:cNvPr>
          <p:cNvPicPr>
            <a:picLocks noChangeAspect="1"/>
          </p:cNvPicPr>
          <p:nvPr/>
        </p:nvPicPr>
        <p:blipFill>
          <a:blip r:embed="rId2"/>
          <a:stretch>
            <a:fillRect/>
          </a:stretch>
        </p:blipFill>
        <p:spPr>
          <a:xfrm>
            <a:off x="3614969" y="805172"/>
            <a:ext cx="4568492" cy="3414490"/>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A8FFE445-5C8F-764F-AF13-462D458B959E}"/>
              </a:ext>
            </a:extLst>
          </p:cNvPr>
          <p:cNvSpPr/>
          <p:nvPr/>
        </p:nvSpPr>
        <p:spPr>
          <a:xfrm>
            <a:off x="3456265" y="3439486"/>
            <a:ext cx="4879133" cy="704676"/>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22253CE-4F7B-7C4E-81E5-A7EF64062832}"/>
              </a:ext>
            </a:extLst>
          </p:cNvPr>
          <p:cNvPicPr>
            <a:picLocks noChangeAspect="1"/>
          </p:cNvPicPr>
          <p:nvPr/>
        </p:nvPicPr>
        <p:blipFill>
          <a:blip r:embed="rId3"/>
          <a:stretch>
            <a:fillRect/>
          </a:stretch>
        </p:blipFill>
        <p:spPr>
          <a:xfrm>
            <a:off x="671756" y="5064089"/>
            <a:ext cx="5626100" cy="1422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442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B726A-D547-5949-85EA-15575D4CF043}"/>
              </a:ext>
            </a:extLst>
          </p:cNvPr>
          <p:cNvSpPr>
            <a:spLocks noGrp="1"/>
          </p:cNvSpPr>
          <p:nvPr>
            <p:ph type="body" sz="quarter" idx="11"/>
          </p:nvPr>
        </p:nvSpPr>
        <p:spPr>
          <a:xfrm>
            <a:off x="578840" y="2181342"/>
            <a:ext cx="8414158" cy="4015497"/>
          </a:xfrm>
        </p:spPr>
        <p:txBody>
          <a:bodyPr/>
          <a:lstStyle/>
          <a:p>
            <a:r>
              <a:rPr lang="en-US" sz="3200" dirty="0"/>
              <a:t>Overridden method</a:t>
            </a:r>
          </a:p>
          <a:p>
            <a:endParaRPr lang="en-US" sz="3200" dirty="0"/>
          </a:p>
          <a:p>
            <a:r>
              <a:rPr lang="en-US" sz="3200" dirty="0"/>
              <a:t>Access using base class instance reference</a:t>
            </a:r>
          </a:p>
          <a:p>
            <a:endParaRPr lang="en-US" sz="3200" dirty="0"/>
          </a:p>
          <a:p>
            <a:r>
              <a:rPr lang="en-US" sz="3200" dirty="0"/>
              <a:t>Late binding: actual method being invoked is determined at run time</a:t>
            </a:r>
          </a:p>
          <a:p>
            <a:endParaRPr lang="en-US" sz="3200" dirty="0"/>
          </a:p>
          <a:p>
            <a:endParaRPr lang="en-US" sz="3200" dirty="0"/>
          </a:p>
          <a:p>
            <a:endParaRPr lang="en-US" sz="3200" dirty="0"/>
          </a:p>
          <a:p>
            <a:endParaRPr lang="en-US" sz="3200" dirty="0"/>
          </a:p>
        </p:txBody>
      </p:sp>
      <p:sp>
        <p:nvSpPr>
          <p:cNvPr id="3" name="Title 2">
            <a:extLst>
              <a:ext uri="{FF2B5EF4-FFF2-40B4-BE49-F238E27FC236}">
                <a16:creationId xmlns:a16="http://schemas.microsoft.com/office/drawing/2014/main" id="{9A7E4215-C4EC-B242-BA78-452101DFE8D3}"/>
              </a:ext>
            </a:extLst>
          </p:cNvPr>
          <p:cNvSpPr>
            <a:spLocks noGrp="1"/>
          </p:cNvSpPr>
          <p:nvPr>
            <p:ph type="title"/>
          </p:nvPr>
        </p:nvSpPr>
        <p:spPr/>
        <p:txBody>
          <a:bodyPr/>
          <a:lstStyle/>
          <a:p>
            <a:r>
              <a:rPr lang="en-US" dirty="0"/>
              <a:t>Polymorphism Summary</a:t>
            </a:r>
          </a:p>
        </p:txBody>
      </p:sp>
      <p:sp>
        <p:nvSpPr>
          <p:cNvPr id="5" name="TextBox 4">
            <a:extLst>
              <a:ext uri="{FF2B5EF4-FFF2-40B4-BE49-F238E27FC236}">
                <a16:creationId xmlns:a16="http://schemas.microsoft.com/office/drawing/2014/main" id="{C1F49BA1-EA30-2E4E-AF4A-B627CA4C1F84}"/>
              </a:ext>
            </a:extLst>
          </p:cNvPr>
          <p:cNvSpPr txBox="1"/>
          <p:nvPr/>
        </p:nvSpPr>
        <p:spPr>
          <a:xfrm>
            <a:off x="268448" y="6301823"/>
            <a:ext cx="3100208" cy="369332"/>
          </a:xfrm>
          <a:prstGeom prst="rect">
            <a:avLst/>
          </a:prstGeom>
          <a:noFill/>
        </p:spPr>
        <p:txBody>
          <a:bodyPr wrap="none" rtlCol="0">
            <a:spAutoFit/>
          </a:bodyPr>
          <a:lstStyle/>
          <a:p>
            <a:r>
              <a:rPr lang="en-US" b="1" i="1" dirty="0">
                <a:solidFill>
                  <a:srgbClr val="00B050"/>
                </a:solidFill>
              </a:rPr>
              <a:t>A more amusing example </a:t>
            </a:r>
            <a:r>
              <a:rPr lang="en-US" b="1" i="1" dirty="0">
                <a:solidFill>
                  <a:srgbClr val="00B050"/>
                </a:solidFill>
                <a:hlinkClick r:id="rId2">
                  <a:extLst>
                    <a:ext uri="{A12FA001-AC4F-418D-AE19-62706E023703}">
                      <ahyp:hlinkClr xmlns:ahyp="http://schemas.microsoft.com/office/drawing/2018/hyperlinkcolor" val="tx"/>
                    </a:ext>
                  </a:extLst>
                </a:hlinkClick>
              </a:rPr>
              <a:t>here</a:t>
            </a:r>
            <a:endParaRPr lang="en-US" b="1" i="1" dirty="0">
              <a:solidFill>
                <a:srgbClr val="00B050"/>
              </a:solidFill>
            </a:endParaRPr>
          </a:p>
        </p:txBody>
      </p:sp>
    </p:spTree>
    <p:extLst>
      <p:ext uri="{BB962C8B-B14F-4D97-AF65-F5344CB8AC3E}">
        <p14:creationId xmlns:p14="http://schemas.microsoft.com/office/powerpoint/2010/main" val="396671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9839B-9E38-414F-B780-887BE9A241C2}"/>
              </a:ext>
            </a:extLst>
          </p:cNvPr>
          <p:cNvSpPr>
            <a:spLocks noGrp="1"/>
          </p:cNvSpPr>
          <p:nvPr>
            <p:ph type="title"/>
          </p:nvPr>
        </p:nvSpPr>
        <p:spPr/>
        <p:txBody>
          <a:bodyPr/>
          <a:lstStyle/>
          <a:p>
            <a:r>
              <a:rPr lang="en-US" dirty="0"/>
              <a:t>Abstract Class</a:t>
            </a:r>
          </a:p>
        </p:txBody>
      </p:sp>
      <p:sp>
        <p:nvSpPr>
          <p:cNvPr id="4" name="Rounded Rectangle 3">
            <a:extLst>
              <a:ext uri="{FF2B5EF4-FFF2-40B4-BE49-F238E27FC236}">
                <a16:creationId xmlns:a16="http://schemas.microsoft.com/office/drawing/2014/main" id="{27E9B302-0421-414D-BBC2-B4A75FA158FC}"/>
              </a:ext>
            </a:extLst>
          </p:cNvPr>
          <p:cNvSpPr/>
          <p:nvPr/>
        </p:nvSpPr>
        <p:spPr>
          <a:xfrm>
            <a:off x="3256963" y="1363509"/>
            <a:ext cx="2357306" cy="1998575"/>
          </a:xfrm>
          <a:prstGeom prst="roundRect">
            <a:avLst/>
          </a:prstGeom>
          <a:noFill/>
          <a:ln w="317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B050"/>
              </a:solidFill>
            </a:endParaRPr>
          </a:p>
        </p:txBody>
      </p:sp>
      <p:sp>
        <p:nvSpPr>
          <p:cNvPr id="5" name="TextBox 4">
            <a:extLst>
              <a:ext uri="{FF2B5EF4-FFF2-40B4-BE49-F238E27FC236}">
                <a16:creationId xmlns:a16="http://schemas.microsoft.com/office/drawing/2014/main" id="{200CD610-4B87-E849-BD63-7AB7B5019941}"/>
              </a:ext>
            </a:extLst>
          </p:cNvPr>
          <p:cNvSpPr txBox="1"/>
          <p:nvPr/>
        </p:nvSpPr>
        <p:spPr>
          <a:xfrm>
            <a:off x="3337426" y="1363509"/>
            <a:ext cx="2064989" cy="523220"/>
          </a:xfrm>
          <a:prstGeom prst="rect">
            <a:avLst/>
          </a:prstGeom>
          <a:noFill/>
          <a:ln>
            <a:noFill/>
          </a:ln>
        </p:spPr>
        <p:txBody>
          <a:bodyPr wrap="none" rtlCol="0">
            <a:spAutoFit/>
          </a:bodyPr>
          <a:lstStyle/>
          <a:p>
            <a:r>
              <a:rPr lang="en-US" sz="2800" b="1" dirty="0">
                <a:solidFill>
                  <a:srgbClr val="00B050"/>
                </a:solidFill>
              </a:rPr>
              <a:t>Animal Class</a:t>
            </a:r>
          </a:p>
        </p:txBody>
      </p:sp>
      <p:sp>
        <p:nvSpPr>
          <p:cNvPr id="12" name="TextBox 11">
            <a:extLst>
              <a:ext uri="{FF2B5EF4-FFF2-40B4-BE49-F238E27FC236}">
                <a16:creationId xmlns:a16="http://schemas.microsoft.com/office/drawing/2014/main" id="{A946CF29-81BA-794B-88DF-926E24A54CF1}"/>
              </a:ext>
            </a:extLst>
          </p:cNvPr>
          <p:cNvSpPr txBox="1"/>
          <p:nvPr/>
        </p:nvSpPr>
        <p:spPr>
          <a:xfrm>
            <a:off x="3524885" y="2224900"/>
            <a:ext cx="1821461" cy="369332"/>
          </a:xfrm>
          <a:prstGeom prst="rect">
            <a:avLst/>
          </a:prstGeom>
          <a:noFill/>
        </p:spPr>
        <p:txBody>
          <a:bodyPr wrap="none" rtlCol="0">
            <a:spAutoFit/>
          </a:bodyPr>
          <a:lstStyle/>
          <a:p>
            <a:r>
              <a:rPr lang="en-US" b="1" dirty="0">
                <a:solidFill>
                  <a:srgbClr val="00B050"/>
                </a:solidFill>
              </a:rPr>
              <a:t>public void play()</a:t>
            </a:r>
          </a:p>
        </p:txBody>
      </p:sp>
      <p:sp>
        <p:nvSpPr>
          <p:cNvPr id="15" name="TextBox 14">
            <a:extLst>
              <a:ext uri="{FF2B5EF4-FFF2-40B4-BE49-F238E27FC236}">
                <a16:creationId xmlns:a16="http://schemas.microsoft.com/office/drawing/2014/main" id="{3F730831-108C-EF48-B9B6-2E73CC6D2BB3}"/>
              </a:ext>
            </a:extLst>
          </p:cNvPr>
          <p:cNvSpPr txBox="1"/>
          <p:nvPr/>
        </p:nvSpPr>
        <p:spPr>
          <a:xfrm>
            <a:off x="3524885" y="2255074"/>
            <a:ext cx="1821461" cy="369332"/>
          </a:xfrm>
          <a:prstGeom prst="rect">
            <a:avLst/>
          </a:prstGeom>
          <a:noFill/>
        </p:spPr>
        <p:txBody>
          <a:bodyPr wrap="none" rtlCol="0">
            <a:spAutoFit/>
          </a:bodyPr>
          <a:lstStyle/>
          <a:p>
            <a:r>
              <a:rPr lang="en-US" b="1" dirty="0">
                <a:solidFill>
                  <a:srgbClr val="00B050"/>
                </a:solidFill>
                <a:highlight>
                  <a:srgbClr val="FFFF00"/>
                </a:highlight>
              </a:rPr>
              <a:t>public void play()</a:t>
            </a:r>
          </a:p>
        </p:txBody>
      </p:sp>
      <p:grpSp>
        <p:nvGrpSpPr>
          <p:cNvPr id="17" name="Group 16">
            <a:extLst>
              <a:ext uri="{FF2B5EF4-FFF2-40B4-BE49-F238E27FC236}">
                <a16:creationId xmlns:a16="http://schemas.microsoft.com/office/drawing/2014/main" id="{0635C32A-D2DD-E54D-BA14-51B5AF23EC59}"/>
              </a:ext>
            </a:extLst>
          </p:cNvPr>
          <p:cNvGrpSpPr/>
          <p:nvPr/>
        </p:nvGrpSpPr>
        <p:grpSpPr>
          <a:xfrm>
            <a:off x="1570776" y="4069004"/>
            <a:ext cx="5781412" cy="1998575"/>
            <a:chOff x="1418376" y="3916604"/>
            <a:chExt cx="5781412" cy="1998575"/>
          </a:xfrm>
        </p:grpSpPr>
        <p:sp>
          <p:nvSpPr>
            <p:cNvPr id="18" name="Rounded Rectangle 17">
              <a:extLst>
                <a:ext uri="{FF2B5EF4-FFF2-40B4-BE49-F238E27FC236}">
                  <a16:creationId xmlns:a16="http://schemas.microsoft.com/office/drawing/2014/main" id="{750206AB-A659-8C47-95ED-E108F75F05EC}"/>
                </a:ext>
              </a:extLst>
            </p:cNvPr>
            <p:cNvSpPr/>
            <p:nvPr/>
          </p:nvSpPr>
          <p:spPr>
            <a:xfrm>
              <a:off x="1418376" y="3916604"/>
              <a:ext cx="2357306" cy="1998575"/>
            </a:xfrm>
            <a:prstGeom prst="roundRect">
              <a:avLst/>
            </a:prstGeom>
            <a:noFill/>
            <a:ln w="31750">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9300"/>
                </a:solidFill>
              </a:endParaRPr>
            </a:p>
          </p:txBody>
        </p:sp>
        <p:sp>
          <p:nvSpPr>
            <p:cNvPr id="19" name="TextBox 18">
              <a:extLst>
                <a:ext uri="{FF2B5EF4-FFF2-40B4-BE49-F238E27FC236}">
                  <a16:creationId xmlns:a16="http://schemas.microsoft.com/office/drawing/2014/main" id="{9624A3F8-F152-F940-A22B-DECB9232DD62}"/>
                </a:ext>
              </a:extLst>
            </p:cNvPr>
            <p:cNvSpPr txBox="1"/>
            <p:nvPr/>
          </p:nvSpPr>
          <p:spPr>
            <a:xfrm>
              <a:off x="1498839" y="3916604"/>
              <a:ext cx="1596912" cy="523220"/>
            </a:xfrm>
            <a:prstGeom prst="rect">
              <a:avLst/>
            </a:prstGeom>
            <a:noFill/>
            <a:ln>
              <a:noFill/>
            </a:ln>
          </p:spPr>
          <p:txBody>
            <a:bodyPr wrap="none" rtlCol="0">
              <a:spAutoFit/>
            </a:bodyPr>
            <a:lstStyle/>
            <a:p>
              <a:r>
                <a:rPr lang="en-US" sz="2800" b="1" dirty="0">
                  <a:solidFill>
                    <a:srgbClr val="FF9300"/>
                  </a:solidFill>
                </a:rPr>
                <a:t>Dog Class</a:t>
              </a:r>
            </a:p>
          </p:txBody>
        </p:sp>
        <p:sp>
          <p:nvSpPr>
            <p:cNvPr id="20" name="Rounded Rectangle 19">
              <a:extLst>
                <a:ext uri="{FF2B5EF4-FFF2-40B4-BE49-F238E27FC236}">
                  <a16:creationId xmlns:a16="http://schemas.microsoft.com/office/drawing/2014/main" id="{A1A22C31-236F-D548-B48C-3F9485FBCD15}"/>
                </a:ext>
              </a:extLst>
            </p:cNvPr>
            <p:cNvSpPr/>
            <p:nvPr/>
          </p:nvSpPr>
          <p:spPr>
            <a:xfrm>
              <a:off x="4842482" y="3916604"/>
              <a:ext cx="2357306" cy="1998575"/>
            </a:xfrm>
            <a:prstGeom prst="roundRect">
              <a:avLst/>
            </a:prstGeom>
            <a:noFill/>
            <a:ln w="317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highlight>
                  <a:srgbClr val="008080"/>
                </a:highlight>
              </a:endParaRPr>
            </a:p>
          </p:txBody>
        </p:sp>
        <p:sp>
          <p:nvSpPr>
            <p:cNvPr id="21" name="TextBox 20">
              <a:extLst>
                <a:ext uri="{FF2B5EF4-FFF2-40B4-BE49-F238E27FC236}">
                  <a16:creationId xmlns:a16="http://schemas.microsoft.com/office/drawing/2014/main" id="{8D341114-7E18-4740-8FF2-DBCA22DA9825}"/>
                </a:ext>
              </a:extLst>
            </p:cNvPr>
            <p:cNvSpPr txBox="1"/>
            <p:nvPr/>
          </p:nvSpPr>
          <p:spPr>
            <a:xfrm>
              <a:off x="4922945" y="3916604"/>
              <a:ext cx="1499000" cy="523220"/>
            </a:xfrm>
            <a:prstGeom prst="rect">
              <a:avLst/>
            </a:prstGeom>
            <a:noFill/>
          </p:spPr>
          <p:txBody>
            <a:bodyPr wrap="none" rtlCol="0">
              <a:spAutoFit/>
            </a:bodyPr>
            <a:lstStyle/>
            <a:p>
              <a:r>
                <a:rPr lang="en-US" sz="2800" b="1" dirty="0">
                  <a:solidFill>
                    <a:srgbClr val="0070C0"/>
                  </a:solidFill>
                </a:rPr>
                <a:t>Cat Class</a:t>
              </a:r>
            </a:p>
          </p:txBody>
        </p:sp>
        <p:sp>
          <p:nvSpPr>
            <p:cNvPr id="22" name="TextBox 21">
              <a:extLst>
                <a:ext uri="{FF2B5EF4-FFF2-40B4-BE49-F238E27FC236}">
                  <a16:creationId xmlns:a16="http://schemas.microsoft.com/office/drawing/2014/main" id="{18EFB8CB-D4CC-4D46-916A-BFCDB2E0DB30}"/>
                </a:ext>
              </a:extLst>
            </p:cNvPr>
            <p:cNvSpPr txBox="1"/>
            <p:nvPr/>
          </p:nvSpPr>
          <p:spPr>
            <a:xfrm>
              <a:off x="1686872" y="4741095"/>
              <a:ext cx="1821461" cy="369332"/>
            </a:xfrm>
            <a:prstGeom prst="rect">
              <a:avLst/>
            </a:prstGeom>
            <a:noFill/>
          </p:spPr>
          <p:txBody>
            <a:bodyPr wrap="none" rtlCol="0">
              <a:spAutoFit/>
            </a:bodyPr>
            <a:lstStyle/>
            <a:p>
              <a:r>
                <a:rPr lang="en-US" b="1" dirty="0">
                  <a:solidFill>
                    <a:srgbClr val="FF9300"/>
                  </a:solidFill>
                </a:rPr>
                <a:t>public void play()</a:t>
              </a:r>
            </a:p>
          </p:txBody>
        </p:sp>
        <p:sp>
          <p:nvSpPr>
            <p:cNvPr id="23" name="TextBox 22">
              <a:extLst>
                <a:ext uri="{FF2B5EF4-FFF2-40B4-BE49-F238E27FC236}">
                  <a16:creationId xmlns:a16="http://schemas.microsoft.com/office/drawing/2014/main" id="{93A0F881-D753-D242-905C-428D1445DD34}"/>
                </a:ext>
              </a:extLst>
            </p:cNvPr>
            <p:cNvSpPr txBox="1"/>
            <p:nvPr/>
          </p:nvSpPr>
          <p:spPr>
            <a:xfrm>
              <a:off x="5095709" y="4727854"/>
              <a:ext cx="1821461" cy="369332"/>
            </a:xfrm>
            <a:prstGeom prst="rect">
              <a:avLst/>
            </a:prstGeom>
            <a:noFill/>
          </p:spPr>
          <p:txBody>
            <a:bodyPr wrap="none" rtlCol="0">
              <a:spAutoFit/>
            </a:bodyPr>
            <a:lstStyle/>
            <a:p>
              <a:r>
                <a:rPr lang="en-US" b="1" dirty="0">
                  <a:solidFill>
                    <a:srgbClr val="0070C0"/>
                  </a:solidFill>
                </a:rPr>
                <a:t>public void play()</a:t>
              </a:r>
            </a:p>
          </p:txBody>
        </p:sp>
      </p:grpSp>
      <p:grpSp>
        <p:nvGrpSpPr>
          <p:cNvPr id="16" name="Group 15">
            <a:extLst>
              <a:ext uri="{FF2B5EF4-FFF2-40B4-BE49-F238E27FC236}">
                <a16:creationId xmlns:a16="http://schemas.microsoft.com/office/drawing/2014/main" id="{EB803966-2932-424C-BBF4-A1BEA5AEB0BB}"/>
              </a:ext>
            </a:extLst>
          </p:cNvPr>
          <p:cNvGrpSpPr/>
          <p:nvPr/>
        </p:nvGrpSpPr>
        <p:grpSpPr>
          <a:xfrm>
            <a:off x="1570776" y="4078873"/>
            <a:ext cx="5781412" cy="1998575"/>
            <a:chOff x="1418376" y="3916604"/>
            <a:chExt cx="5781412" cy="1998575"/>
          </a:xfrm>
        </p:grpSpPr>
        <p:sp>
          <p:nvSpPr>
            <p:cNvPr id="6" name="Rounded Rectangle 5">
              <a:extLst>
                <a:ext uri="{FF2B5EF4-FFF2-40B4-BE49-F238E27FC236}">
                  <a16:creationId xmlns:a16="http://schemas.microsoft.com/office/drawing/2014/main" id="{0DBA0A5C-A92B-E045-A17A-1604F96869E7}"/>
                </a:ext>
              </a:extLst>
            </p:cNvPr>
            <p:cNvSpPr/>
            <p:nvPr/>
          </p:nvSpPr>
          <p:spPr>
            <a:xfrm>
              <a:off x="1418376" y="3916604"/>
              <a:ext cx="2357306" cy="1998575"/>
            </a:xfrm>
            <a:prstGeom prst="roundRect">
              <a:avLst/>
            </a:prstGeom>
            <a:noFill/>
            <a:ln w="31750">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7" name="TextBox 6">
              <a:extLst>
                <a:ext uri="{FF2B5EF4-FFF2-40B4-BE49-F238E27FC236}">
                  <a16:creationId xmlns:a16="http://schemas.microsoft.com/office/drawing/2014/main" id="{56C284A8-A3E1-7743-B3DE-E6754A90D005}"/>
                </a:ext>
              </a:extLst>
            </p:cNvPr>
            <p:cNvSpPr txBox="1"/>
            <p:nvPr/>
          </p:nvSpPr>
          <p:spPr>
            <a:xfrm>
              <a:off x="1498839" y="3916604"/>
              <a:ext cx="1596912" cy="523220"/>
            </a:xfrm>
            <a:prstGeom prst="rect">
              <a:avLst/>
            </a:prstGeom>
            <a:noFill/>
            <a:ln>
              <a:noFill/>
            </a:ln>
          </p:spPr>
          <p:txBody>
            <a:bodyPr wrap="none" rtlCol="0">
              <a:spAutoFit/>
            </a:bodyPr>
            <a:lstStyle/>
            <a:p>
              <a:r>
                <a:rPr lang="en-US" sz="2800" b="1" dirty="0">
                  <a:solidFill>
                    <a:schemeClr val="bg2">
                      <a:lumMod val="50000"/>
                    </a:schemeClr>
                  </a:solidFill>
                </a:rPr>
                <a:t>Dog Class</a:t>
              </a:r>
            </a:p>
          </p:txBody>
        </p:sp>
        <p:sp>
          <p:nvSpPr>
            <p:cNvPr id="9" name="Rounded Rectangle 8">
              <a:extLst>
                <a:ext uri="{FF2B5EF4-FFF2-40B4-BE49-F238E27FC236}">
                  <a16:creationId xmlns:a16="http://schemas.microsoft.com/office/drawing/2014/main" id="{261CE907-2B2E-1042-860E-13DFEECB5C3C}"/>
                </a:ext>
              </a:extLst>
            </p:cNvPr>
            <p:cNvSpPr/>
            <p:nvPr/>
          </p:nvSpPr>
          <p:spPr>
            <a:xfrm>
              <a:off x="4842482" y="3916604"/>
              <a:ext cx="2357306" cy="1998575"/>
            </a:xfrm>
            <a:prstGeom prst="roundRect">
              <a:avLst/>
            </a:prstGeom>
            <a:noFill/>
            <a:ln w="31750">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lumMod val="50000"/>
                  </a:schemeClr>
                </a:solidFill>
                <a:highlight>
                  <a:srgbClr val="008080"/>
                </a:highlight>
              </a:endParaRPr>
            </a:p>
          </p:txBody>
        </p:sp>
        <p:sp>
          <p:nvSpPr>
            <p:cNvPr id="10" name="TextBox 9">
              <a:extLst>
                <a:ext uri="{FF2B5EF4-FFF2-40B4-BE49-F238E27FC236}">
                  <a16:creationId xmlns:a16="http://schemas.microsoft.com/office/drawing/2014/main" id="{728F6294-6CBA-9E49-A3C9-FC484A4F341C}"/>
                </a:ext>
              </a:extLst>
            </p:cNvPr>
            <p:cNvSpPr txBox="1"/>
            <p:nvPr/>
          </p:nvSpPr>
          <p:spPr>
            <a:xfrm>
              <a:off x="4922945" y="3916604"/>
              <a:ext cx="1499000" cy="523220"/>
            </a:xfrm>
            <a:prstGeom prst="rect">
              <a:avLst/>
            </a:prstGeom>
            <a:noFill/>
            <a:ln>
              <a:noFill/>
            </a:ln>
          </p:spPr>
          <p:txBody>
            <a:bodyPr wrap="none" rtlCol="0">
              <a:spAutoFit/>
            </a:bodyPr>
            <a:lstStyle/>
            <a:p>
              <a:r>
                <a:rPr lang="en-US" sz="2800" b="1" dirty="0">
                  <a:solidFill>
                    <a:schemeClr val="bg2">
                      <a:lumMod val="50000"/>
                    </a:schemeClr>
                  </a:solidFill>
                </a:rPr>
                <a:t>Cat Class</a:t>
              </a:r>
            </a:p>
          </p:txBody>
        </p:sp>
        <p:sp>
          <p:nvSpPr>
            <p:cNvPr id="13" name="TextBox 12">
              <a:extLst>
                <a:ext uri="{FF2B5EF4-FFF2-40B4-BE49-F238E27FC236}">
                  <a16:creationId xmlns:a16="http://schemas.microsoft.com/office/drawing/2014/main" id="{99E9B401-0FA4-FA4F-BD28-599FDC9C8FEE}"/>
                </a:ext>
              </a:extLst>
            </p:cNvPr>
            <p:cNvSpPr txBox="1"/>
            <p:nvPr/>
          </p:nvSpPr>
          <p:spPr>
            <a:xfrm>
              <a:off x="1686872" y="4741095"/>
              <a:ext cx="1821461" cy="369332"/>
            </a:xfrm>
            <a:prstGeom prst="rect">
              <a:avLst/>
            </a:prstGeom>
            <a:noFill/>
            <a:ln>
              <a:noFill/>
            </a:ln>
          </p:spPr>
          <p:txBody>
            <a:bodyPr wrap="none" rtlCol="0">
              <a:spAutoFit/>
            </a:bodyPr>
            <a:lstStyle/>
            <a:p>
              <a:r>
                <a:rPr lang="en-US" b="1" dirty="0">
                  <a:solidFill>
                    <a:schemeClr val="bg2">
                      <a:lumMod val="50000"/>
                    </a:schemeClr>
                  </a:solidFill>
                </a:rPr>
                <a:t>public void play()</a:t>
              </a:r>
            </a:p>
          </p:txBody>
        </p:sp>
        <p:sp>
          <p:nvSpPr>
            <p:cNvPr id="14" name="TextBox 13">
              <a:extLst>
                <a:ext uri="{FF2B5EF4-FFF2-40B4-BE49-F238E27FC236}">
                  <a16:creationId xmlns:a16="http://schemas.microsoft.com/office/drawing/2014/main" id="{3A6A8BA0-936A-7049-8C6A-B12F9162FBF6}"/>
                </a:ext>
              </a:extLst>
            </p:cNvPr>
            <p:cNvSpPr txBox="1"/>
            <p:nvPr/>
          </p:nvSpPr>
          <p:spPr>
            <a:xfrm>
              <a:off x="5095709" y="4727854"/>
              <a:ext cx="1821461" cy="369332"/>
            </a:xfrm>
            <a:prstGeom prst="rect">
              <a:avLst/>
            </a:prstGeom>
            <a:noFill/>
            <a:ln>
              <a:noFill/>
            </a:ln>
          </p:spPr>
          <p:txBody>
            <a:bodyPr wrap="none" rtlCol="0">
              <a:spAutoFit/>
            </a:bodyPr>
            <a:lstStyle/>
            <a:p>
              <a:r>
                <a:rPr lang="en-US" b="1" dirty="0">
                  <a:solidFill>
                    <a:schemeClr val="bg2">
                      <a:lumMod val="50000"/>
                    </a:schemeClr>
                  </a:solidFill>
                </a:rPr>
                <a:t>public void play()</a:t>
              </a:r>
            </a:p>
          </p:txBody>
        </p:sp>
      </p:grpSp>
      <p:sp>
        <p:nvSpPr>
          <p:cNvPr id="24" name="TextBox 23">
            <a:extLst>
              <a:ext uri="{FF2B5EF4-FFF2-40B4-BE49-F238E27FC236}">
                <a16:creationId xmlns:a16="http://schemas.microsoft.com/office/drawing/2014/main" id="{FAC2CCAF-D04D-1B4A-B931-31C06588AA27}"/>
              </a:ext>
            </a:extLst>
          </p:cNvPr>
          <p:cNvSpPr txBox="1"/>
          <p:nvPr/>
        </p:nvSpPr>
        <p:spPr>
          <a:xfrm>
            <a:off x="6476301" y="2265327"/>
            <a:ext cx="2309094" cy="369332"/>
          </a:xfrm>
          <a:prstGeom prst="rect">
            <a:avLst/>
          </a:prstGeom>
          <a:noFill/>
        </p:spPr>
        <p:txBody>
          <a:bodyPr wrap="none" rtlCol="0">
            <a:spAutoFit/>
          </a:bodyPr>
          <a:lstStyle/>
          <a:p>
            <a:r>
              <a:rPr lang="en-US" i="1" dirty="0">
                <a:solidFill>
                  <a:srgbClr val="FF0000"/>
                </a:solidFill>
              </a:rPr>
              <a:t>No need to implement</a:t>
            </a:r>
          </a:p>
        </p:txBody>
      </p:sp>
      <p:cxnSp>
        <p:nvCxnSpPr>
          <p:cNvPr id="25" name="Straight Arrow Connector 24">
            <a:extLst>
              <a:ext uri="{FF2B5EF4-FFF2-40B4-BE49-F238E27FC236}">
                <a16:creationId xmlns:a16="http://schemas.microsoft.com/office/drawing/2014/main" id="{5C362A17-243B-C342-A9C4-700ED8AA1E22}"/>
              </a:ext>
            </a:extLst>
          </p:cNvPr>
          <p:cNvCxnSpPr>
            <a:cxnSpLocks/>
            <a:endCxn id="15" idx="3"/>
          </p:cNvCxnSpPr>
          <p:nvPr/>
        </p:nvCxnSpPr>
        <p:spPr>
          <a:xfrm flipH="1" flipV="1">
            <a:off x="5346346" y="2439740"/>
            <a:ext cx="1129955" cy="10253"/>
          </a:xfrm>
          <a:prstGeom prst="straightConnector1">
            <a:avLst/>
          </a:prstGeom>
          <a:ln w="4445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BAEFD855-387B-4847-A163-B83F18595B14}"/>
              </a:ext>
            </a:extLst>
          </p:cNvPr>
          <p:cNvPicPr>
            <a:picLocks noChangeAspect="1"/>
          </p:cNvPicPr>
          <p:nvPr/>
        </p:nvPicPr>
        <p:blipFill>
          <a:blip r:embed="rId2"/>
          <a:stretch>
            <a:fillRect/>
          </a:stretch>
        </p:blipFill>
        <p:spPr>
          <a:xfrm>
            <a:off x="3437415" y="5147327"/>
            <a:ext cx="648103" cy="1187325"/>
          </a:xfrm>
          <a:prstGeom prst="rect">
            <a:avLst/>
          </a:prstGeom>
        </p:spPr>
      </p:pic>
      <p:pic>
        <p:nvPicPr>
          <p:cNvPr id="11" name="Picture 10">
            <a:extLst>
              <a:ext uri="{FF2B5EF4-FFF2-40B4-BE49-F238E27FC236}">
                <a16:creationId xmlns:a16="http://schemas.microsoft.com/office/drawing/2014/main" id="{2B905B90-4C87-3745-988C-167DB3C5FE57}"/>
              </a:ext>
            </a:extLst>
          </p:cNvPr>
          <p:cNvPicPr>
            <a:picLocks noChangeAspect="1"/>
          </p:cNvPicPr>
          <p:nvPr/>
        </p:nvPicPr>
        <p:blipFill>
          <a:blip r:embed="rId3"/>
          <a:stretch>
            <a:fillRect/>
          </a:stretch>
        </p:blipFill>
        <p:spPr>
          <a:xfrm>
            <a:off x="6356409" y="5118840"/>
            <a:ext cx="1047526" cy="1157151"/>
          </a:xfrm>
          <a:prstGeom prst="rect">
            <a:avLst/>
          </a:prstGeom>
        </p:spPr>
      </p:pic>
    </p:spTree>
    <p:extLst>
      <p:ext uri="{BB962C8B-B14F-4D97-AF65-F5344CB8AC3E}">
        <p14:creationId xmlns:p14="http://schemas.microsoft.com/office/powerpoint/2010/main" val="124475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AC758B-FA04-DC4D-946E-D37140633109}"/>
              </a:ext>
            </a:extLst>
          </p:cNvPr>
          <p:cNvSpPr txBox="1"/>
          <p:nvPr/>
        </p:nvSpPr>
        <p:spPr>
          <a:xfrm>
            <a:off x="671756" y="1907863"/>
            <a:ext cx="2875082" cy="584775"/>
          </a:xfrm>
          <a:prstGeom prst="rect">
            <a:avLst/>
          </a:prstGeom>
          <a:noFill/>
        </p:spPr>
        <p:txBody>
          <a:bodyPr wrap="none" rtlCol="0">
            <a:spAutoFit/>
          </a:bodyPr>
          <a:lstStyle/>
          <a:p>
            <a:r>
              <a:rPr lang="en-US" altLang="zh-CN" sz="3200" dirty="0"/>
              <a:t>First,</a:t>
            </a:r>
            <a:r>
              <a:rPr lang="zh-CN" altLang="en-US" sz="3200" dirty="0"/>
              <a:t> </a:t>
            </a:r>
            <a:r>
              <a:rPr lang="en-US" altLang="zh-CN" sz="3200" dirty="0"/>
              <a:t>write</a:t>
            </a:r>
            <a:r>
              <a:rPr lang="zh-CN" altLang="en-US" sz="3200" dirty="0"/>
              <a:t> </a:t>
            </a:r>
            <a:r>
              <a:rPr lang="en-US" altLang="zh-CN" sz="3200" dirty="0"/>
              <a:t>Tests</a:t>
            </a:r>
            <a:endParaRPr lang="en-US" sz="3200" dirty="0"/>
          </a:p>
        </p:txBody>
      </p:sp>
      <p:sp>
        <p:nvSpPr>
          <p:cNvPr id="5" name="TextBox 4">
            <a:extLst>
              <a:ext uri="{FF2B5EF4-FFF2-40B4-BE49-F238E27FC236}">
                <a16:creationId xmlns:a16="http://schemas.microsoft.com/office/drawing/2014/main" id="{B2DE1108-04E6-CB4A-90FB-D40C82B00440}"/>
              </a:ext>
            </a:extLst>
          </p:cNvPr>
          <p:cNvSpPr txBox="1"/>
          <p:nvPr/>
        </p:nvSpPr>
        <p:spPr>
          <a:xfrm>
            <a:off x="671756" y="3244357"/>
            <a:ext cx="4415248" cy="584775"/>
          </a:xfrm>
          <a:prstGeom prst="rect">
            <a:avLst/>
          </a:prstGeom>
          <a:noFill/>
        </p:spPr>
        <p:txBody>
          <a:bodyPr wrap="none" rtlCol="0">
            <a:spAutoFit/>
          </a:bodyPr>
          <a:lstStyle/>
          <a:p>
            <a:r>
              <a:rPr lang="en-US" altLang="zh-CN" sz="3200" dirty="0">
                <a:solidFill>
                  <a:schemeClr val="accent3">
                    <a:lumMod val="65000"/>
                  </a:schemeClr>
                </a:solidFill>
              </a:rPr>
              <a:t>Then,</a:t>
            </a:r>
            <a:r>
              <a:rPr lang="zh-CN" altLang="en-US" sz="3200" dirty="0">
                <a:solidFill>
                  <a:schemeClr val="accent3">
                    <a:lumMod val="65000"/>
                  </a:schemeClr>
                </a:solidFill>
              </a:rPr>
              <a:t> </a:t>
            </a:r>
            <a:r>
              <a:rPr lang="en-US" altLang="zh-CN" sz="3200" dirty="0">
                <a:solidFill>
                  <a:schemeClr val="accent3">
                    <a:lumMod val="65000"/>
                  </a:schemeClr>
                </a:solidFill>
              </a:rPr>
              <a:t>implement</a:t>
            </a:r>
            <a:r>
              <a:rPr lang="zh-CN" altLang="en-US" sz="3200" dirty="0">
                <a:solidFill>
                  <a:schemeClr val="accent3">
                    <a:lumMod val="65000"/>
                  </a:schemeClr>
                </a:solidFill>
              </a:rPr>
              <a:t> </a:t>
            </a:r>
            <a:r>
              <a:rPr lang="en-US" altLang="zh-CN" sz="3200" dirty="0">
                <a:solidFill>
                  <a:schemeClr val="accent3">
                    <a:lumMod val="65000"/>
                  </a:schemeClr>
                </a:solidFill>
              </a:rPr>
              <a:t>Feature</a:t>
            </a:r>
            <a:endParaRPr lang="en-US" sz="3200" dirty="0">
              <a:solidFill>
                <a:schemeClr val="accent3">
                  <a:lumMod val="65000"/>
                </a:schemeClr>
              </a:solidFill>
            </a:endParaRPr>
          </a:p>
        </p:txBody>
      </p:sp>
      <p:sp>
        <p:nvSpPr>
          <p:cNvPr id="6" name="TextBox 5">
            <a:extLst>
              <a:ext uri="{FF2B5EF4-FFF2-40B4-BE49-F238E27FC236}">
                <a16:creationId xmlns:a16="http://schemas.microsoft.com/office/drawing/2014/main" id="{E276A8C1-3A57-A642-9F04-BC95AC76F2A2}"/>
              </a:ext>
            </a:extLst>
          </p:cNvPr>
          <p:cNvSpPr txBox="1"/>
          <p:nvPr/>
        </p:nvSpPr>
        <p:spPr>
          <a:xfrm>
            <a:off x="671756" y="4641435"/>
            <a:ext cx="3234988" cy="584775"/>
          </a:xfrm>
          <a:prstGeom prst="rect">
            <a:avLst/>
          </a:prstGeom>
          <a:noFill/>
        </p:spPr>
        <p:txBody>
          <a:bodyPr wrap="none" rtlCol="0">
            <a:spAutoFit/>
          </a:bodyPr>
          <a:lstStyle/>
          <a:p>
            <a:r>
              <a:rPr lang="en-US" altLang="zh-CN" sz="3200" dirty="0">
                <a:solidFill>
                  <a:schemeClr val="accent3">
                    <a:lumMod val="65000"/>
                  </a:schemeClr>
                </a:solidFill>
              </a:rPr>
              <a:t>And</a:t>
            </a:r>
            <a:r>
              <a:rPr lang="zh-CN" altLang="en-US" sz="3200" dirty="0">
                <a:solidFill>
                  <a:schemeClr val="accent3">
                    <a:lumMod val="65000"/>
                  </a:schemeClr>
                </a:solidFill>
              </a:rPr>
              <a:t> </a:t>
            </a:r>
            <a:r>
              <a:rPr lang="en-US" altLang="zh-CN" sz="3200" dirty="0">
                <a:solidFill>
                  <a:schemeClr val="accent3">
                    <a:lumMod val="65000"/>
                  </a:schemeClr>
                </a:solidFill>
              </a:rPr>
              <a:t>then,</a:t>
            </a:r>
            <a:r>
              <a:rPr lang="zh-CN" altLang="en-US" sz="3200" dirty="0">
                <a:solidFill>
                  <a:schemeClr val="accent3">
                    <a:lumMod val="65000"/>
                  </a:schemeClr>
                </a:solidFill>
              </a:rPr>
              <a:t> </a:t>
            </a:r>
            <a:r>
              <a:rPr lang="en-US" altLang="zh-CN" sz="3200" dirty="0">
                <a:solidFill>
                  <a:schemeClr val="accent3">
                    <a:lumMod val="65000"/>
                  </a:schemeClr>
                </a:solidFill>
              </a:rPr>
              <a:t>refactor</a:t>
            </a:r>
            <a:endParaRPr lang="en-US" sz="3200" dirty="0">
              <a:solidFill>
                <a:schemeClr val="accent3">
                  <a:lumMod val="65000"/>
                </a:schemeClr>
              </a:solidFill>
            </a:endParaRPr>
          </a:p>
        </p:txBody>
      </p:sp>
      <p:sp>
        <p:nvSpPr>
          <p:cNvPr id="7" name="TextBox 6">
            <a:extLst>
              <a:ext uri="{FF2B5EF4-FFF2-40B4-BE49-F238E27FC236}">
                <a16:creationId xmlns:a16="http://schemas.microsoft.com/office/drawing/2014/main" id="{46C7D8BF-089C-7B48-BF6D-5D93A5D09B83}"/>
              </a:ext>
            </a:extLst>
          </p:cNvPr>
          <p:cNvSpPr txBox="1"/>
          <p:nvPr/>
        </p:nvSpPr>
        <p:spPr>
          <a:xfrm>
            <a:off x="5469460" y="1940582"/>
            <a:ext cx="2342629" cy="523220"/>
          </a:xfrm>
          <a:prstGeom prst="rect">
            <a:avLst/>
          </a:prstGeom>
          <a:solidFill>
            <a:srgbClr val="FF0000"/>
          </a:solidFill>
        </p:spPr>
        <p:txBody>
          <a:bodyPr wrap="none" rtlCol="0">
            <a:spAutoFit/>
          </a:bodyPr>
          <a:lstStyle/>
          <a:p>
            <a:r>
              <a:rPr lang="en-US" altLang="zh-CN" sz="2800" dirty="0">
                <a:solidFill>
                  <a:schemeClr val="bg2"/>
                </a:solidFill>
              </a:rPr>
              <a:t>Test</a:t>
            </a:r>
            <a:r>
              <a:rPr lang="zh-CN" altLang="en-US" sz="2800" dirty="0">
                <a:solidFill>
                  <a:schemeClr val="bg2"/>
                </a:solidFill>
              </a:rPr>
              <a:t> </a:t>
            </a:r>
            <a:r>
              <a:rPr lang="en-US" altLang="zh-CN" sz="2800" dirty="0">
                <a:solidFill>
                  <a:schemeClr val="bg2"/>
                </a:solidFill>
              </a:rPr>
              <a:t>should</a:t>
            </a:r>
            <a:r>
              <a:rPr lang="zh-CN" altLang="en-US" sz="2800" dirty="0">
                <a:solidFill>
                  <a:schemeClr val="bg2"/>
                </a:solidFill>
              </a:rPr>
              <a:t> </a:t>
            </a:r>
            <a:r>
              <a:rPr lang="en-US" altLang="zh-CN" sz="2800" dirty="0">
                <a:solidFill>
                  <a:schemeClr val="bg2"/>
                </a:solidFill>
              </a:rPr>
              <a:t>fail</a:t>
            </a:r>
            <a:endParaRPr lang="en-US" sz="2800" dirty="0">
              <a:solidFill>
                <a:schemeClr val="bg2"/>
              </a:solidFill>
            </a:endParaRPr>
          </a:p>
        </p:txBody>
      </p:sp>
      <p:sp>
        <p:nvSpPr>
          <p:cNvPr id="8" name="TextBox 7">
            <a:extLst>
              <a:ext uri="{FF2B5EF4-FFF2-40B4-BE49-F238E27FC236}">
                <a16:creationId xmlns:a16="http://schemas.microsoft.com/office/drawing/2014/main" id="{3C351E92-29CA-A14E-83FE-F0FCF744FCB6}"/>
              </a:ext>
            </a:extLst>
          </p:cNvPr>
          <p:cNvSpPr txBox="1"/>
          <p:nvPr/>
        </p:nvSpPr>
        <p:spPr>
          <a:xfrm>
            <a:off x="5469460" y="3276105"/>
            <a:ext cx="2548390" cy="523220"/>
          </a:xfrm>
          <a:prstGeom prst="rect">
            <a:avLst/>
          </a:prstGeom>
          <a:solidFill>
            <a:schemeClr val="accent4">
              <a:lumMod val="50000"/>
            </a:schemeClr>
          </a:solidFill>
        </p:spPr>
        <p:txBody>
          <a:bodyPr wrap="none" rtlCol="0">
            <a:spAutoFit/>
          </a:bodyPr>
          <a:lstStyle/>
          <a:p>
            <a:r>
              <a:rPr lang="en-US" altLang="zh-CN" sz="2800" dirty="0">
                <a:solidFill>
                  <a:schemeClr val="accent3">
                    <a:lumMod val="65000"/>
                  </a:schemeClr>
                </a:solidFill>
              </a:rPr>
              <a:t>Test</a:t>
            </a:r>
            <a:r>
              <a:rPr lang="zh-CN" altLang="en-US" sz="2800" dirty="0">
                <a:solidFill>
                  <a:schemeClr val="accent3">
                    <a:lumMod val="65000"/>
                  </a:schemeClr>
                </a:solidFill>
              </a:rPr>
              <a:t> </a:t>
            </a:r>
            <a:r>
              <a:rPr lang="en-US" altLang="zh-CN" sz="2800" dirty="0">
                <a:solidFill>
                  <a:schemeClr val="accent3">
                    <a:lumMod val="65000"/>
                  </a:schemeClr>
                </a:solidFill>
              </a:rPr>
              <a:t>should</a:t>
            </a:r>
            <a:r>
              <a:rPr lang="zh-CN" altLang="en-US" sz="2800" dirty="0">
                <a:solidFill>
                  <a:schemeClr val="accent3">
                    <a:lumMod val="65000"/>
                  </a:schemeClr>
                </a:solidFill>
              </a:rPr>
              <a:t> </a:t>
            </a:r>
            <a:r>
              <a:rPr lang="en-US" altLang="zh-CN" sz="2800" dirty="0">
                <a:solidFill>
                  <a:schemeClr val="accent3">
                    <a:lumMod val="65000"/>
                  </a:schemeClr>
                </a:solidFill>
              </a:rPr>
              <a:t>pass</a:t>
            </a:r>
            <a:endParaRPr lang="en-US" sz="2800" dirty="0">
              <a:solidFill>
                <a:schemeClr val="accent3">
                  <a:lumMod val="65000"/>
                </a:schemeClr>
              </a:solidFill>
            </a:endParaRPr>
          </a:p>
        </p:txBody>
      </p:sp>
      <p:sp>
        <p:nvSpPr>
          <p:cNvPr id="9" name="TextBox 8">
            <a:extLst>
              <a:ext uri="{FF2B5EF4-FFF2-40B4-BE49-F238E27FC236}">
                <a16:creationId xmlns:a16="http://schemas.microsoft.com/office/drawing/2014/main" id="{63572673-6B6A-7345-B6E0-17644FF18DC6}"/>
              </a:ext>
            </a:extLst>
          </p:cNvPr>
          <p:cNvSpPr txBox="1"/>
          <p:nvPr/>
        </p:nvSpPr>
        <p:spPr>
          <a:xfrm>
            <a:off x="5469460" y="4672212"/>
            <a:ext cx="3121752" cy="523220"/>
          </a:xfrm>
          <a:prstGeom prst="rect">
            <a:avLst/>
          </a:prstGeom>
          <a:solidFill>
            <a:schemeClr val="accent4">
              <a:lumMod val="50000"/>
            </a:schemeClr>
          </a:solidFill>
        </p:spPr>
        <p:txBody>
          <a:bodyPr wrap="none" rtlCol="0">
            <a:spAutoFit/>
          </a:bodyPr>
          <a:lstStyle/>
          <a:p>
            <a:r>
              <a:rPr lang="en-US" altLang="zh-CN" sz="2800" dirty="0">
                <a:solidFill>
                  <a:schemeClr val="accent3">
                    <a:lumMod val="65000"/>
                  </a:schemeClr>
                </a:solidFill>
              </a:rPr>
              <a:t>Test</a:t>
            </a:r>
            <a:r>
              <a:rPr lang="zh-CN" altLang="en-US" sz="2800" dirty="0">
                <a:solidFill>
                  <a:schemeClr val="accent3">
                    <a:lumMod val="65000"/>
                  </a:schemeClr>
                </a:solidFill>
              </a:rPr>
              <a:t> </a:t>
            </a:r>
            <a:r>
              <a:rPr lang="en-US" altLang="zh-CN" sz="2800" dirty="0">
                <a:solidFill>
                  <a:schemeClr val="accent3">
                    <a:lumMod val="65000"/>
                  </a:schemeClr>
                </a:solidFill>
              </a:rPr>
              <a:t>should</a:t>
            </a:r>
            <a:r>
              <a:rPr lang="zh-CN" altLang="en-US" sz="2800" dirty="0">
                <a:solidFill>
                  <a:schemeClr val="accent3">
                    <a:lumMod val="65000"/>
                  </a:schemeClr>
                </a:solidFill>
              </a:rPr>
              <a:t> </a:t>
            </a:r>
            <a:r>
              <a:rPr lang="en-US" altLang="zh-CN" sz="2800" dirty="0">
                <a:solidFill>
                  <a:schemeClr val="accent3">
                    <a:lumMod val="65000"/>
                  </a:schemeClr>
                </a:solidFill>
              </a:rPr>
              <a:t>still</a:t>
            </a:r>
            <a:r>
              <a:rPr lang="zh-CN" altLang="en-US" sz="2800" dirty="0">
                <a:solidFill>
                  <a:schemeClr val="accent3">
                    <a:lumMod val="65000"/>
                  </a:schemeClr>
                </a:solidFill>
              </a:rPr>
              <a:t> </a:t>
            </a:r>
            <a:r>
              <a:rPr lang="en-US" altLang="zh-CN" sz="2800" dirty="0">
                <a:solidFill>
                  <a:schemeClr val="accent3">
                    <a:lumMod val="65000"/>
                  </a:schemeClr>
                </a:solidFill>
              </a:rPr>
              <a:t>Pass</a:t>
            </a:r>
            <a:endParaRPr lang="en-US" sz="2800" dirty="0">
              <a:solidFill>
                <a:schemeClr val="accent3">
                  <a:lumMod val="65000"/>
                </a:schemeClr>
              </a:solidFill>
            </a:endParaRPr>
          </a:p>
        </p:txBody>
      </p:sp>
      <p:sp>
        <p:nvSpPr>
          <p:cNvPr id="11" name="Title 2">
            <a:extLst>
              <a:ext uri="{FF2B5EF4-FFF2-40B4-BE49-F238E27FC236}">
                <a16:creationId xmlns:a16="http://schemas.microsoft.com/office/drawing/2014/main" id="{1925D2E7-6C7B-354D-8E7C-CE80863804A8}"/>
              </a:ext>
            </a:extLst>
          </p:cNvPr>
          <p:cNvSpPr>
            <a:spLocks noGrp="1"/>
          </p:cNvSpPr>
          <p:nvPr>
            <p:ph type="title"/>
          </p:nvPr>
        </p:nvSpPr>
        <p:spPr>
          <a:xfrm>
            <a:off x="671756" y="371511"/>
            <a:ext cx="8183759" cy="991998"/>
          </a:xfrm>
        </p:spPr>
        <p:txBody>
          <a:bodyPr/>
          <a:lstStyle/>
          <a:p>
            <a:r>
              <a:rPr lang="en-US" altLang="zh-CN" dirty="0"/>
              <a:t>Coding</a:t>
            </a:r>
            <a:r>
              <a:rPr lang="zh-CN" altLang="en-US" dirty="0"/>
              <a:t> </a:t>
            </a:r>
            <a:r>
              <a:rPr lang="en-US" altLang="zh-CN" dirty="0"/>
              <a:t>Procedures</a:t>
            </a:r>
            <a:endParaRPr lang="en-US" dirty="0"/>
          </a:p>
        </p:txBody>
      </p:sp>
    </p:spTree>
    <p:extLst>
      <p:ext uri="{BB962C8B-B14F-4D97-AF65-F5344CB8AC3E}">
        <p14:creationId xmlns:p14="http://schemas.microsoft.com/office/powerpoint/2010/main" val="3966404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2ED979-FBD0-DA42-8ED3-6CD1196D3CA0}"/>
              </a:ext>
            </a:extLst>
          </p:cNvPr>
          <p:cNvSpPr>
            <a:spLocks noGrp="1"/>
          </p:cNvSpPr>
          <p:nvPr>
            <p:ph type="title"/>
          </p:nvPr>
        </p:nvSpPr>
        <p:spPr/>
        <p:txBody>
          <a:bodyPr/>
          <a:lstStyle/>
          <a:p>
            <a:r>
              <a:rPr lang="en-US" dirty="0"/>
              <a:t>Abstract class</a:t>
            </a:r>
          </a:p>
        </p:txBody>
      </p:sp>
      <p:pic>
        <p:nvPicPr>
          <p:cNvPr id="5" name="Picture 4">
            <a:extLst>
              <a:ext uri="{FF2B5EF4-FFF2-40B4-BE49-F238E27FC236}">
                <a16:creationId xmlns:a16="http://schemas.microsoft.com/office/drawing/2014/main" id="{2FBBE3A3-A897-6A44-9AB8-E4D9350ABF51}"/>
              </a:ext>
            </a:extLst>
          </p:cNvPr>
          <p:cNvPicPr>
            <a:picLocks noChangeAspect="1"/>
          </p:cNvPicPr>
          <p:nvPr/>
        </p:nvPicPr>
        <p:blipFill>
          <a:blip r:embed="rId2"/>
          <a:stretch>
            <a:fillRect/>
          </a:stretch>
        </p:blipFill>
        <p:spPr>
          <a:xfrm>
            <a:off x="3056930" y="926233"/>
            <a:ext cx="5881159" cy="586570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6D36142-A140-3645-B1ED-7E476E899074}"/>
              </a:ext>
            </a:extLst>
          </p:cNvPr>
          <p:cNvSpPr/>
          <p:nvPr/>
        </p:nvSpPr>
        <p:spPr>
          <a:xfrm>
            <a:off x="2967293" y="4632848"/>
            <a:ext cx="6060434" cy="1978403"/>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4798E2B-E690-0343-A5C6-B817597B52F1}"/>
              </a:ext>
            </a:extLst>
          </p:cNvPr>
          <p:cNvPicPr>
            <a:picLocks noChangeAspect="1"/>
          </p:cNvPicPr>
          <p:nvPr/>
        </p:nvPicPr>
        <p:blipFill>
          <a:blip r:embed="rId3"/>
          <a:stretch>
            <a:fillRect/>
          </a:stretch>
        </p:blipFill>
        <p:spPr>
          <a:xfrm>
            <a:off x="4058946" y="650466"/>
            <a:ext cx="4796569" cy="5960785"/>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CB7C348D-C9DE-FC44-BE22-71F44D68E521}"/>
              </a:ext>
            </a:extLst>
          </p:cNvPr>
          <p:cNvSpPr/>
          <p:nvPr/>
        </p:nvSpPr>
        <p:spPr>
          <a:xfrm>
            <a:off x="4286774" y="5276675"/>
            <a:ext cx="3422709" cy="1111519"/>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7548BE3-52E5-9E43-AB6E-30DC770901F4}"/>
              </a:ext>
            </a:extLst>
          </p:cNvPr>
          <p:cNvSpPr/>
          <p:nvPr/>
        </p:nvSpPr>
        <p:spPr>
          <a:xfrm>
            <a:off x="4630724" y="529156"/>
            <a:ext cx="763398" cy="397078"/>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92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0DF629-F656-E146-9AA9-0E4BACC8A26A}"/>
              </a:ext>
            </a:extLst>
          </p:cNvPr>
          <p:cNvPicPr>
            <a:picLocks noChangeAspect="1"/>
          </p:cNvPicPr>
          <p:nvPr/>
        </p:nvPicPr>
        <p:blipFill>
          <a:blip r:embed="rId2"/>
          <a:stretch>
            <a:fillRect/>
          </a:stretch>
        </p:blipFill>
        <p:spPr>
          <a:xfrm>
            <a:off x="283900" y="516242"/>
            <a:ext cx="4796569" cy="596078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637D8D2-E01F-5A46-9E4C-FC9AA269BB3E}"/>
              </a:ext>
            </a:extLst>
          </p:cNvPr>
          <p:cNvPicPr>
            <a:picLocks noChangeAspect="1"/>
          </p:cNvPicPr>
          <p:nvPr/>
        </p:nvPicPr>
        <p:blipFill>
          <a:blip r:embed="rId3"/>
          <a:stretch>
            <a:fillRect/>
          </a:stretch>
        </p:blipFill>
        <p:spPr>
          <a:xfrm>
            <a:off x="5447337" y="914259"/>
            <a:ext cx="1263856" cy="2315385"/>
          </a:xfrm>
          <a:prstGeom prst="rect">
            <a:avLst/>
          </a:prstGeom>
        </p:spPr>
      </p:pic>
      <p:pic>
        <p:nvPicPr>
          <p:cNvPr id="1028" name="Picture 4" descr="2019 New K16 Electronic Pet Robot Dog Toy Interactive Walking Sing Dancing  RC Puppy Dog Robot With LED Light For Kids, View Electronic Robot, YIFAN  Product Details from Shantou Chenghai Yifan Toys">
            <a:extLst>
              <a:ext uri="{FF2B5EF4-FFF2-40B4-BE49-F238E27FC236}">
                <a16:creationId xmlns:a16="http://schemas.microsoft.com/office/drawing/2014/main" id="{379AC2ED-5515-6144-8B61-0E4968D37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8061" y="1202188"/>
            <a:ext cx="2027456" cy="20274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ot® | Boston Dynamics">
            <a:extLst>
              <a:ext uri="{FF2B5EF4-FFF2-40B4-BE49-F238E27FC236}">
                <a16:creationId xmlns:a16="http://schemas.microsoft.com/office/drawing/2014/main" id="{DA9DA5BF-0C2D-7F44-8D1E-7463F4658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7337" y="3628357"/>
            <a:ext cx="2826407" cy="1750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rminator will return in 2019 with the help of James Cameron - The Verge">
            <a:extLst>
              <a:ext uri="{FF2B5EF4-FFF2-40B4-BE49-F238E27FC236}">
                <a16:creationId xmlns:a16="http://schemas.microsoft.com/office/drawing/2014/main" id="{E7BAA3E4-0F27-4641-81C2-8E2CEEA5C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1789" y="4167229"/>
            <a:ext cx="845191" cy="8451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7972F28-2E6D-2642-BC99-A257E10A69CF}"/>
              </a:ext>
            </a:extLst>
          </p:cNvPr>
          <p:cNvSpPr/>
          <p:nvPr/>
        </p:nvSpPr>
        <p:spPr>
          <a:xfrm>
            <a:off x="92279" y="5134062"/>
            <a:ext cx="5150840" cy="1115735"/>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94E3A72-0CE0-3E4C-B24A-E8E090218B5F}"/>
              </a:ext>
            </a:extLst>
          </p:cNvPr>
          <p:cNvSpPr txBox="1"/>
          <p:nvPr/>
        </p:nvSpPr>
        <p:spPr>
          <a:xfrm>
            <a:off x="5377343" y="6098796"/>
            <a:ext cx="1927707" cy="369332"/>
          </a:xfrm>
          <a:prstGeom prst="rect">
            <a:avLst/>
          </a:prstGeom>
          <a:noFill/>
        </p:spPr>
        <p:txBody>
          <a:bodyPr wrap="none" rtlCol="0">
            <a:spAutoFit/>
          </a:bodyPr>
          <a:lstStyle/>
          <a:p>
            <a:r>
              <a:rPr lang="en-US" altLang="zh-CN" dirty="0"/>
              <a:t>not</a:t>
            </a:r>
            <a:r>
              <a:rPr lang="zh-CN" altLang="en-US" dirty="0"/>
              <a:t> </a:t>
            </a:r>
            <a:r>
              <a:rPr lang="en-US" altLang="zh-CN" dirty="0"/>
              <a:t>just</a:t>
            </a:r>
            <a:r>
              <a:rPr lang="zh-CN" altLang="en-US" dirty="0"/>
              <a:t> </a:t>
            </a:r>
            <a:r>
              <a:rPr lang="en-US" altLang="zh-CN" dirty="0"/>
              <a:t>for</a:t>
            </a:r>
            <a:r>
              <a:rPr lang="zh-CN" altLang="en-US" dirty="0"/>
              <a:t> </a:t>
            </a:r>
            <a:r>
              <a:rPr lang="en-US" altLang="zh-CN" dirty="0"/>
              <a:t>Animal</a:t>
            </a:r>
            <a:endParaRPr lang="en-US" dirty="0"/>
          </a:p>
        </p:txBody>
      </p:sp>
    </p:spTree>
    <p:extLst>
      <p:ext uri="{BB962C8B-B14F-4D97-AF65-F5344CB8AC3E}">
        <p14:creationId xmlns:p14="http://schemas.microsoft.com/office/powerpoint/2010/main" val="333431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6EBD1-C289-7741-919F-00F39BF0F335}"/>
              </a:ext>
            </a:extLst>
          </p:cNvPr>
          <p:cNvPicPr>
            <a:picLocks noChangeAspect="1"/>
          </p:cNvPicPr>
          <p:nvPr/>
        </p:nvPicPr>
        <p:blipFill>
          <a:blip r:embed="rId2"/>
          <a:stretch>
            <a:fillRect/>
          </a:stretch>
        </p:blipFill>
        <p:spPr>
          <a:xfrm>
            <a:off x="176168" y="4368742"/>
            <a:ext cx="4169329" cy="238858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0580D6A-6B27-CA46-9361-B5518AA40A32}"/>
              </a:ext>
            </a:extLst>
          </p:cNvPr>
          <p:cNvPicPr>
            <a:picLocks noChangeAspect="1"/>
          </p:cNvPicPr>
          <p:nvPr/>
        </p:nvPicPr>
        <p:blipFill>
          <a:blip r:embed="rId3"/>
          <a:stretch>
            <a:fillRect/>
          </a:stretch>
        </p:blipFill>
        <p:spPr>
          <a:xfrm>
            <a:off x="4327255" y="100669"/>
            <a:ext cx="4700664" cy="4026714"/>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E7AEF69-143B-634D-B95E-CBC2D4E1E53D}"/>
              </a:ext>
            </a:extLst>
          </p:cNvPr>
          <p:cNvSpPr/>
          <p:nvPr/>
        </p:nvSpPr>
        <p:spPr>
          <a:xfrm>
            <a:off x="6437121" y="0"/>
            <a:ext cx="1079415" cy="327171"/>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F62332D-8C22-B24D-B0B9-1044C21E31EE}"/>
              </a:ext>
            </a:extLst>
          </p:cNvPr>
          <p:cNvSpPr txBox="1"/>
          <p:nvPr/>
        </p:nvSpPr>
        <p:spPr>
          <a:xfrm>
            <a:off x="3196206" y="1669409"/>
            <a:ext cx="1119217" cy="369332"/>
          </a:xfrm>
          <a:prstGeom prst="rect">
            <a:avLst/>
          </a:prstGeom>
          <a:noFill/>
        </p:spPr>
        <p:txBody>
          <a:bodyPr wrap="none" rtlCol="0">
            <a:spAutoFit/>
          </a:bodyPr>
          <a:lstStyle/>
          <a:p>
            <a:r>
              <a:rPr lang="en-US" altLang="zh-CN" dirty="0"/>
              <a:t>Base</a:t>
            </a:r>
            <a:r>
              <a:rPr lang="zh-CN" altLang="en-US" dirty="0"/>
              <a:t> </a:t>
            </a:r>
            <a:r>
              <a:rPr lang="en-US" altLang="zh-CN" dirty="0"/>
              <a:t>class</a:t>
            </a:r>
            <a:endParaRPr lang="en-US" dirty="0"/>
          </a:p>
        </p:txBody>
      </p:sp>
      <p:sp>
        <p:nvSpPr>
          <p:cNvPr id="9" name="TextBox 8">
            <a:extLst>
              <a:ext uri="{FF2B5EF4-FFF2-40B4-BE49-F238E27FC236}">
                <a16:creationId xmlns:a16="http://schemas.microsoft.com/office/drawing/2014/main" id="{20758C24-3EC5-EB47-8C89-5E4449E37202}"/>
              </a:ext>
            </a:extLst>
          </p:cNvPr>
          <p:cNvSpPr txBox="1"/>
          <p:nvPr/>
        </p:nvSpPr>
        <p:spPr>
          <a:xfrm>
            <a:off x="4481120" y="5689133"/>
            <a:ext cx="1408719" cy="369332"/>
          </a:xfrm>
          <a:prstGeom prst="rect">
            <a:avLst/>
          </a:prstGeom>
          <a:noFill/>
        </p:spPr>
        <p:txBody>
          <a:bodyPr wrap="none" rtlCol="0">
            <a:spAutoFit/>
          </a:bodyPr>
          <a:lstStyle/>
          <a:p>
            <a:r>
              <a:rPr lang="en-US" altLang="zh-CN" dirty="0"/>
              <a:t>Derived</a:t>
            </a:r>
            <a:r>
              <a:rPr lang="zh-CN" altLang="en-US" dirty="0"/>
              <a:t> </a:t>
            </a:r>
            <a:r>
              <a:rPr lang="en-US" altLang="zh-CN" dirty="0"/>
              <a:t>class</a:t>
            </a:r>
            <a:endParaRPr lang="en-US" dirty="0"/>
          </a:p>
        </p:txBody>
      </p:sp>
    </p:spTree>
    <p:extLst>
      <p:ext uri="{BB962C8B-B14F-4D97-AF65-F5344CB8AC3E}">
        <p14:creationId xmlns:p14="http://schemas.microsoft.com/office/powerpoint/2010/main" val="52406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E90E3A-F8C7-8F4C-A779-6B7972B374AE}"/>
              </a:ext>
            </a:extLst>
          </p:cNvPr>
          <p:cNvPicPr>
            <a:picLocks noChangeAspect="1"/>
          </p:cNvPicPr>
          <p:nvPr/>
        </p:nvPicPr>
        <p:blipFill>
          <a:blip r:embed="rId2"/>
          <a:stretch>
            <a:fillRect/>
          </a:stretch>
        </p:blipFill>
        <p:spPr>
          <a:xfrm>
            <a:off x="6667034" y="5295900"/>
            <a:ext cx="2336800" cy="1562100"/>
          </a:xfrm>
          <a:prstGeom prst="rect">
            <a:avLst/>
          </a:prstGeom>
        </p:spPr>
      </p:pic>
      <p:pic>
        <p:nvPicPr>
          <p:cNvPr id="3" name="Picture 2">
            <a:extLst>
              <a:ext uri="{FF2B5EF4-FFF2-40B4-BE49-F238E27FC236}">
                <a16:creationId xmlns:a16="http://schemas.microsoft.com/office/drawing/2014/main" id="{59D46560-1610-B840-899D-6B73DBFEBA67}"/>
              </a:ext>
            </a:extLst>
          </p:cNvPr>
          <p:cNvPicPr>
            <a:picLocks noChangeAspect="1"/>
          </p:cNvPicPr>
          <p:nvPr/>
        </p:nvPicPr>
        <p:blipFill>
          <a:blip r:embed="rId3"/>
          <a:stretch>
            <a:fillRect/>
          </a:stretch>
        </p:blipFill>
        <p:spPr>
          <a:xfrm>
            <a:off x="209258" y="2677661"/>
            <a:ext cx="3285653" cy="129872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BCF9777-8ADB-AC42-9A16-3213F0247894}"/>
              </a:ext>
            </a:extLst>
          </p:cNvPr>
          <p:cNvPicPr>
            <a:picLocks noChangeAspect="1"/>
          </p:cNvPicPr>
          <p:nvPr/>
        </p:nvPicPr>
        <p:blipFill>
          <a:blip r:embed="rId4"/>
          <a:stretch>
            <a:fillRect/>
          </a:stretch>
        </p:blipFill>
        <p:spPr>
          <a:xfrm>
            <a:off x="4255984" y="3640822"/>
            <a:ext cx="4217362" cy="2419228"/>
          </a:xfrm>
          <a:prstGeom prst="rect">
            <a:avLst/>
          </a:prstGeom>
          <a:ln>
            <a:noFill/>
          </a:ln>
          <a:effectLst>
            <a:outerShdw blurRad="292100" dist="139700" dir="2700000" algn="tl" rotWithShape="0">
              <a:srgbClr val="333333">
                <a:alpha val="65000"/>
              </a:srgbClr>
            </a:outerShdw>
          </a:effectLst>
        </p:spPr>
      </p:pic>
      <p:pic>
        <p:nvPicPr>
          <p:cNvPr id="13" name="Picture 6" descr="Spot® | Boston Dynamics">
            <a:extLst>
              <a:ext uri="{FF2B5EF4-FFF2-40B4-BE49-F238E27FC236}">
                <a16:creationId xmlns:a16="http://schemas.microsoft.com/office/drawing/2014/main" id="{7FC6D1F6-BF5D-7A4F-86B1-1325A3A53F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3621" y="5846817"/>
            <a:ext cx="1146410" cy="7099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3BC91A0-F4FA-F741-8EBC-46747B514E3B}"/>
              </a:ext>
            </a:extLst>
          </p:cNvPr>
          <p:cNvPicPr>
            <a:picLocks noChangeAspect="1"/>
          </p:cNvPicPr>
          <p:nvPr/>
        </p:nvPicPr>
        <p:blipFill>
          <a:blip r:embed="rId6"/>
          <a:stretch>
            <a:fillRect/>
          </a:stretch>
        </p:blipFill>
        <p:spPr>
          <a:xfrm>
            <a:off x="4255984" y="115807"/>
            <a:ext cx="4217362" cy="3213432"/>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5514A1D9-1CBB-1041-91C9-C0F837C9ECED}"/>
              </a:ext>
            </a:extLst>
          </p:cNvPr>
          <p:cNvPicPr>
            <a:picLocks noChangeAspect="1"/>
          </p:cNvPicPr>
          <p:nvPr/>
        </p:nvPicPr>
        <p:blipFill>
          <a:blip r:embed="rId7"/>
          <a:stretch>
            <a:fillRect/>
          </a:stretch>
        </p:blipFill>
        <p:spPr>
          <a:xfrm>
            <a:off x="8546518" y="2367432"/>
            <a:ext cx="581487" cy="1065284"/>
          </a:xfrm>
          <a:prstGeom prst="rect">
            <a:avLst/>
          </a:prstGeom>
        </p:spPr>
      </p:pic>
      <p:sp>
        <p:nvSpPr>
          <p:cNvPr id="17" name="Rectangle 16">
            <a:extLst>
              <a:ext uri="{FF2B5EF4-FFF2-40B4-BE49-F238E27FC236}">
                <a16:creationId xmlns:a16="http://schemas.microsoft.com/office/drawing/2014/main" id="{4A6C1E43-BA48-574F-8314-ABE0D78CD8FE}"/>
              </a:ext>
            </a:extLst>
          </p:cNvPr>
          <p:cNvSpPr/>
          <p:nvPr/>
        </p:nvSpPr>
        <p:spPr>
          <a:xfrm>
            <a:off x="833275" y="2617365"/>
            <a:ext cx="1079415" cy="327171"/>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DE659E7-F11D-2B4B-903F-52F58719B24F}"/>
              </a:ext>
            </a:extLst>
          </p:cNvPr>
          <p:cNvSpPr/>
          <p:nvPr/>
        </p:nvSpPr>
        <p:spPr>
          <a:xfrm>
            <a:off x="4148324" y="1732485"/>
            <a:ext cx="4416836" cy="1397577"/>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9B0719-6E55-344D-A099-7F68101C3EE4}"/>
              </a:ext>
            </a:extLst>
          </p:cNvPr>
          <p:cNvSpPr/>
          <p:nvPr/>
        </p:nvSpPr>
        <p:spPr>
          <a:xfrm>
            <a:off x="4112504" y="4385398"/>
            <a:ext cx="4416836" cy="1397577"/>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206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7DFC4C-2ACB-7F40-B807-78614FACDF0A}"/>
              </a:ext>
            </a:extLst>
          </p:cNvPr>
          <p:cNvPicPr>
            <a:picLocks noChangeAspect="1"/>
          </p:cNvPicPr>
          <p:nvPr/>
        </p:nvPicPr>
        <p:blipFill>
          <a:blip r:embed="rId2"/>
          <a:stretch>
            <a:fillRect/>
          </a:stretch>
        </p:blipFill>
        <p:spPr>
          <a:xfrm>
            <a:off x="414832" y="203491"/>
            <a:ext cx="3781388" cy="5431872"/>
          </a:xfrm>
          <a:prstGeom prst="rect">
            <a:avLst/>
          </a:prstGeom>
        </p:spPr>
      </p:pic>
      <p:pic>
        <p:nvPicPr>
          <p:cNvPr id="3" name="Picture 2">
            <a:extLst>
              <a:ext uri="{FF2B5EF4-FFF2-40B4-BE49-F238E27FC236}">
                <a16:creationId xmlns:a16="http://schemas.microsoft.com/office/drawing/2014/main" id="{40A6F54F-3E53-A746-984E-4A2E00343DB4}"/>
              </a:ext>
            </a:extLst>
          </p:cNvPr>
          <p:cNvPicPr>
            <a:picLocks noChangeAspect="1"/>
          </p:cNvPicPr>
          <p:nvPr/>
        </p:nvPicPr>
        <p:blipFill>
          <a:blip r:embed="rId3"/>
          <a:stretch>
            <a:fillRect/>
          </a:stretch>
        </p:blipFill>
        <p:spPr>
          <a:xfrm>
            <a:off x="414832" y="5863934"/>
            <a:ext cx="5203447" cy="84929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0B55F71-EC08-5146-89B9-658ECB6A0165}"/>
              </a:ext>
            </a:extLst>
          </p:cNvPr>
          <p:cNvPicPr>
            <a:picLocks noChangeAspect="1"/>
          </p:cNvPicPr>
          <p:nvPr/>
        </p:nvPicPr>
        <p:blipFill>
          <a:blip r:embed="rId4"/>
          <a:stretch>
            <a:fillRect/>
          </a:stretch>
        </p:blipFill>
        <p:spPr>
          <a:xfrm>
            <a:off x="6015227" y="1954635"/>
            <a:ext cx="695965" cy="1275009"/>
          </a:xfrm>
          <a:prstGeom prst="rect">
            <a:avLst/>
          </a:prstGeom>
        </p:spPr>
      </p:pic>
      <p:pic>
        <p:nvPicPr>
          <p:cNvPr id="11" name="Picture 6" descr="Spot® | Boston Dynamics">
            <a:extLst>
              <a:ext uri="{FF2B5EF4-FFF2-40B4-BE49-F238E27FC236}">
                <a16:creationId xmlns:a16="http://schemas.microsoft.com/office/drawing/2014/main" id="{0874B096-0819-2C40-B8B8-D7EB5E625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192" y="1294122"/>
            <a:ext cx="1556412" cy="9638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5907274-032D-1F4B-BE11-70C2166823A2}"/>
              </a:ext>
            </a:extLst>
          </p:cNvPr>
          <p:cNvPicPr>
            <a:picLocks noChangeAspect="1"/>
          </p:cNvPicPr>
          <p:nvPr/>
        </p:nvPicPr>
        <p:blipFill>
          <a:blip r:embed="rId6"/>
          <a:stretch>
            <a:fillRect/>
          </a:stretch>
        </p:blipFill>
        <p:spPr>
          <a:xfrm>
            <a:off x="7086251" y="2592139"/>
            <a:ext cx="1047526" cy="1157151"/>
          </a:xfrm>
          <a:prstGeom prst="rect">
            <a:avLst/>
          </a:prstGeom>
        </p:spPr>
      </p:pic>
      <p:sp>
        <p:nvSpPr>
          <p:cNvPr id="13" name="Rectangle 12">
            <a:extLst>
              <a:ext uri="{FF2B5EF4-FFF2-40B4-BE49-F238E27FC236}">
                <a16:creationId xmlns:a16="http://schemas.microsoft.com/office/drawing/2014/main" id="{475D862B-C79B-F843-99A3-E2F85C7332C0}"/>
              </a:ext>
            </a:extLst>
          </p:cNvPr>
          <p:cNvSpPr/>
          <p:nvPr/>
        </p:nvSpPr>
        <p:spPr>
          <a:xfrm>
            <a:off x="715829" y="4832058"/>
            <a:ext cx="3663224" cy="654342"/>
          </a:xfrm>
          <a:prstGeom prst="rect">
            <a:avLst/>
          </a:prstGeom>
          <a:noFill/>
          <a:ln w="412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1467C6A-0B7D-D246-905E-565075703479}"/>
              </a:ext>
            </a:extLst>
          </p:cNvPr>
          <p:cNvSpPr txBox="1"/>
          <p:nvPr/>
        </p:nvSpPr>
        <p:spPr>
          <a:xfrm>
            <a:off x="5285064" y="251670"/>
            <a:ext cx="2921505" cy="369332"/>
          </a:xfrm>
          <a:prstGeom prst="rect">
            <a:avLst/>
          </a:prstGeom>
          <a:noFill/>
        </p:spPr>
        <p:txBody>
          <a:bodyPr wrap="none" rtlCol="0">
            <a:spAutoFit/>
          </a:bodyPr>
          <a:lstStyle/>
          <a:p>
            <a:r>
              <a:rPr lang="en-US" altLang="zh-CN" dirty="0"/>
              <a:t>Now</a:t>
            </a:r>
            <a:r>
              <a:rPr lang="zh-CN" altLang="en-US" dirty="0"/>
              <a:t> </a:t>
            </a:r>
            <a:r>
              <a:rPr lang="en-US" altLang="zh-CN" dirty="0"/>
              <a:t>let’s</a:t>
            </a:r>
            <a:r>
              <a:rPr lang="zh-CN" altLang="en-US" dirty="0"/>
              <a:t> </a:t>
            </a:r>
            <a:r>
              <a:rPr lang="en-US" altLang="zh-CN" dirty="0"/>
              <a:t>have</a:t>
            </a:r>
            <a:r>
              <a:rPr lang="zh-CN" altLang="en-US" dirty="0"/>
              <a:t> </a:t>
            </a:r>
            <a:r>
              <a:rPr lang="en-US" altLang="zh-CN" dirty="0"/>
              <a:t>everyone</a:t>
            </a:r>
            <a:r>
              <a:rPr lang="zh-CN" altLang="en-US" dirty="0"/>
              <a:t> </a:t>
            </a:r>
            <a:r>
              <a:rPr lang="en-US" altLang="zh-CN" dirty="0"/>
              <a:t>play</a:t>
            </a:r>
            <a:endParaRPr lang="en-US" dirty="0"/>
          </a:p>
        </p:txBody>
      </p:sp>
    </p:spTree>
    <p:extLst>
      <p:ext uri="{BB962C8B-B14F-4D97-AF65-F5344CB8AC3E}">
        <p14:creationId xmlns:p14="http://schemas.microsoft.com/office/powerpoint/2010/main" val="221816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6F20242-A342-F246-AE05-4784F77D9DDA}"/>
              </a:ext>
            </a:extLst>
          </p:cNvPr>
          <p:cNvSpPr/>
          <p:nvPr/>
        </p:nvSpPr>
        <p:spPr>
          <a:xfrm>
            <a:off x="302004" y="2902591"/>
            <a:ext cx="2424418" cy="1291904"/>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interface </a:t>
            </a:r>
            <a:r>
              <a:rPr lang="en-US" sz="2400" dirty="0" err="1">
                <a:solidFill>
                  <a:schemeClr val="tx1"/>
                </a:solidFill>
              </a:rPr>
              <a:t>CommonActions</a:t>
            </a:r>
            <a:endParaRPr lang="en-US" sz="2400" dirty="0">
              <a:solidFill>
                <a:schemeClr val="tx1"/>
              </a:solidFill>
            </a:endParaRPr>
          </a:p>
        </p:txBody>
      </p:sp>
      <p:sp>
        <p:nvSpPr>
          <p:cNvPr id="5" name="Rounded Rectangle 4">
            <a:extLst>
              <a:ext uri="{FF2B5EF4-FFF2-40B4-BE49-F238E27FC236}">
                <a16:creationId xmlns:a16="http://schemas.microsoft.com/office/drawing/2014/main" id="{C9A2A086-25C7-C84D-85D4-4591771643DB}"/>
              </a:ext>
            </a:extLst>
          </p:cNvPr>
          <p:cNvSpPr/>
          <p:nvPr/>
        </p:nvSpPr>
        <p:spPr>
          <a:xfrm>
            <a:off x="3221374" y="1821810"/>
            <a:ext cx="2424418" cy="1291904"/>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rPr>
              <a:t>Animal</a:t>
            </a:r>
            <a:endParaRPr lang="en-US" sz="2400" dirty="0">
              <a:solidFill>
                <a:schemeClr val="tx1"/>
              </a:solidFill>
            </a:endParaRPr>
          </a:p>
        </p:txBody>
      </p:sp>
      <p:sp>
        <p:nvSpPr>
          <p:cNvPr id="7" name="Rounded Rectangle 6">
            <a:extLst>
              <a:ext uri="{FF2B5EF4-FFF2-40B4-BE49-F238E27FC236}">
                <a16:creationId xmlns:a16="http://schemas.microsoft.com/office/drawing/2014/main" id="{3D422E8B-957B-5D4F-8409-1409114697F7}"/>
              </a:ext>
            </a:extLst>
          </p:cNvPr>
          <p:cNvSpPr/>
          <p:nvPr/>
        </p:nvSpPr>
        <p:spPr>
          <a:xfrm>
            <a:off x="3221374" y="4054680"/>
            <a:ext cx="2424418" cy="1291904"/>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err="1">
                <a:solidFill>
                  <a:schemeClr val="tx1"/>
                </a:solidFill>
              </a:rPr>
              <a:t>RobotAnimal</a:t>
            </a:r>
            <a:endParaRPr lang="en-US" sz="2400" dirty="0">
              <a:solidFill>
                <a:schemeClr val="tx1"/>
              </a:solidFill>
            </a:endParaRPr>
          </a:p>
        </p:txBody>
      </p:sp>
      <p:sp>
        <p:nvSpPr>
          <p:cNvPr id="8" name="Rounded Rectangle 7">
            <a:extLst>
              <a:ext uri="{FF2B5EF4-FFF2-40B4-BE49-F238E27FC236}">
                <a16:creationId xmlns:a16="http://schemas.microsoft.com/office/drawing/2014/main" id="{FFE76CD4-F6AB-DC44-B6E1-631387E533A1}"/>
              </a:ext>
            </a:extLst>
          </p:cNvPr>
          <p:cNvSpPr/>
          <p:nvPr/>
        </p:nvSpPr>
        <p:spPr>
          <a:xfrm>
            <a:off x="6140744" y="964735"/>
            <a:ext cx="2424418" cy="1291904"/>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rPr>
              <a:t>Cat</a:t>
            </a:r>
            <a:endParaRPr lang="en-US" sz="2400" dirty="0">
              <a:solidFill>
                <a:schemeClr val="tx1"/>
              </a:solidFill>
            </a:endParaRPr>
          </a:p>
        </p:txBody>
      </p:sp>
      <p:sp>
        <p:nvSpPr>
          <p:cNvPr id="9" name="Rounded Rectangle 8">
            <a:extLst>
              <a:ext uri="{FF2B5EF4-FFF2-40B4-BE49-F238E27FC236}">
                <a16:creationId xmlns:a16="http://schemas.microsoft.com/office/drawing/2014/main" id="{B481A74F-B161-A74C-8A3E-F3CB018BFB47}"/>
              </a:ext>
            </a:extLst>
          </p:cNvPr>
          <p:cNvSpPr/>
          <p:nvPr/>
        </p:nvSpPr>
        <p:spPr>
          <a:xfrm>
            <a:off x="6140744" y="2501318"/>
            <a:ext cx="2424418" cy="1291904"/>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rPr>
              <a:t>Dog</a:t>
            </a:r>
            <a:endParaRPr lang="en-US" sz="2400" dirty="0">
              <a:solidFill>
                <a:schemeClr val="tx1"/>
              </a:solidFill>
            </a:endParaRPr>
          </a:p>
        </p:txBody>
      </p:sp>
      <p:sp>
        <p:nvSpPr>
          <p:cNvPr id="10" name="Rounded Rectangle 9">
            <a:extLst>
              <a:ext uri="{FF2B5EF4-FFF2-40B4-BE49-F238E27FC236}">
                <a16:creationId xmlns:a16="http://schemas.microsoft.com/office/drawing/2014/main" id="{6BF79344-948F-724F-95A7-40DE1D468551}"/>
              </a:ext>
            </a:extLst>
          </p:cNvPr>
          <p:cNvSpPr/>
          <p:nvPr/>
        </p:nvSpPr>
        <p:spPr>
          <a:xfrm>
            <a:off x="6140744" y="4886588"/>
            <a:ext cx="2424418" cy="1291904"/>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err="1">
                <a:solidFill>
                  <a:schemeClr val="tx1"/>
                </a:solidFill>
              </a:rPr>
              <a:t>RobotDog</a:t>
            </a:r>
            <a:endParaRPr lang="en-US" sz="2400" dirty="0">
              <a:solidFill>
                <a:schemeClr val="tx1"/>
              </a:solidFill>
            </a:endParaRPr>
          </a:p>
        </p:txBody>
      </p:sp>
      <p:cxnSp>
        <p:nvCxnSpPr>
          <p:cNvPr id="11" name="Straight Arrow Connector 10">
            <a:extLst>
              <a:ext uri="{FF2B5EF4-FFF2-40B4-BE49-F238E27FC236}">
                <a16:creationId xmlns:a16="http://schemas.microsoft.com/office/drawing/2014/main" id="{93C2865A-DE0A-3844-8C61-C8E12506BA3F}"/>
              </a:ext>
            </a:extLst>
          </p:cNvPr>
          <p:cNvCxnSpPr>
            <a:cxnSpLocks/>
            <a:stCxn id="4" idx="3"/>
            <a:endCxn id="5" idx="1"/>
          </p:cNvCxnSpPr>
          <p:nvPr/>
        </p:nvCxnSpPr>
        <p:spPr>
          <a:xfrm flipV="1">
            <a:off x="2726422" y="2467762"/>
            <a:ext cx="494952" cy="1080781"/>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BEEDD7C-CEEE-AF46-8FA7-202B0E820006}"/>
              </a:ext>
            </a:extLst>
          </p:cNvPr>
          <p:cNvCxnSpPr>
            <a:cxnSpLocks/>
            <a:stCxn id="4" idx="3"/>
            <a:endCxn id="7" idx="1"/>
          </p:cNvCxnSpPr>
          <p:nvPr/>
        </p:nvCxnSpPr>
        <p:spPr>
          <a:xfrm>
            <a:off x="2726422" y="3548543"/>
            <a:ext cx="494952" cy="1152089"/>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C61B7C-11B6-BE46-8B9F-2CFE6493D3B5}"/>
              </a:ext>
            </a:extLst>
          </p:cNvPr>
          <p:cNvCxnSpPr>
            <a:cxnSpLocks/>
            <a:stCxn id="5" idx="3"/>
            <a:endCxn id="8" idx="1"/>
          </p:cNvCxnSpPr>
          <p:nvPr/>
        </p:nvCxnSpPr>
        <p:spPr>
          <a:xfrm flipV="1">
            <a:off x="5645792" y="1610687"/>
            <a:ext cx="494952" cy="857075"/>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7418C50-82E9-E748-8A23-245B600CA1ED}"/>
              </a:ext>
            </a:extLst>
          </p:cNvPr>
          <p:cNvCxnSpPr>
            <a:cxnSpLocks/>
            <a:stCxn id="5" idx="3"/>
            <a:endCxn id="9" idx="1"/>
          </p:cNvCxnSpPr>
          <p:nvPr/>
        </p:nvCxnSpPr>
        <p:spPr>
          <a:xfrm>
            <a:off x="5645792" y="2467762"/>
            <a:ext cx="494952" cy="679508"/>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DDD497D-CA9D-E14F-90DF-9BE59C3A9A73}"/>
              </a:ext>
            </a:extLst>
          </p:cNvPr>
          <p:cNvCxnSpPr>
            <a:cxnSpLocks/>
            <a:stCxn id="7" idx="3"/>
            <a:endCxn id="10" idx="1"/>
          </p:cNvCxnSpPr>
          <p:nvPr/>
        </p:nvCxnSpPr>
        <p:spPr>
          <a:xfrm>
            <a:off x="5645792" y="4700632"/>
            <a:ext cx="494952" cy="831908"/>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pic>
        <p:nvPicPr>
          <p:cNvPr id="31" name="Picture 6" descr="Spot® | Boston Dynamics">
            <a:extLst>
              <a:ext uri="{FF2B5EF4-FFF2-40B4-BE49-F238E27FC236}">
                <a16:creationId xmlns:a16="http://schemas.microsoft.com/office/drawing/2014/main" id="{91AAF665-0E6E-8742-8B52-1037F8C96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350" y="5882527"/>
            <a:ext cx="1556412" cy="9638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8082DE4D-22AC-4143-AD5B-010443058C55}"/>
              </a:ext>
            </a:extLst>
          </p:cNvPr>
          <p:cNvPicPr>
            <a:picLocks noChangeAspect="1"/>
          </p:cNvPicPr>
          <p:nvPr/>
        </p:nvPicPr>
        <p:blipFill>
          <a:blip r:embed="rId3"/>
          <a:stretch>
            <a:fillRect/>
          </a:stretch>
        </p:blipFill>
        <p:spPr>
          <a:xfrm>
            <a:off x="8217179" y="3064896"/>
            <a:ext cx="695965" cy="1275009"/>
          </a:xfrm>
          <a:prstGeom prst="rect">
            <a:avLst/>
          </a:prstGeom>
        </p:spPr>
      </p:pic>
      <p:pic>
        <p:nvPicPr>
          <p:cNvPr id="33" name="Picture 32">
            <a:extLst>
              <a:ext uri="{FF2B5EF4-FFF2-40B4-BE49-F238E27FC236}">
                <a16:creationId xmlns:a16="http://schemas.microsoft.com/office/drawing/2014/main" id="{E7A8E20D-3339-0841-8963-A40ADB666972}"/>
              </a:ext>
            </a:extLst>
          </p:cNvPr>
          <p:cNvPicPr>
            <a:picLocks noChangeAspect="1"/>
          </p:cNvPicPr>
          <p:nvPr/>
        </p:nvPicPr>
        <p:blipFill>
          <a:blip r:embed="rId4"/>
          <a:stretch>
            <a:fillRect/>
          </a:stretch>
        </p:blipFill>
        <p:spPr>
          <a:xfrm>
            <a:off x="7911527" y="537661"/>
            <a:ext cx="1047526" cy="1157151"/>
          </a:xfrm>
          <a:prstGeom prst="rect">
            <a:avLst/>
          </a:prstGeom>
        </p:spPr>
      </p:pic>
      <p:sp>
        <p:nvSpPr>
          <p:cNvPr id="34" name="TextBox 33">
            <a:extLst>
              <a:ext uri="{FF2B5EF4-FFF2-40B4-BE49-F238E27FC236}">
                <a16:creationId xmlns:a16="http://schemas.microsoft.com/office/drawing/2014/main" id="{92C655E0-8DEC-8F43-B40E-43B9E3B49029}"/>
              </a:ext>
            </a:extLst>
          </p:cNvPr>
          <p:cNvSpPr txBox="1"/>
          <p:nvPr/>
        </p:nvSpPr>
        <p:spPr>
          <a:xfrm rot="17729212">
            <a:off x="2508298" y="3064826"/>
            <a:ext cx="1051826" cy="307777"/>
          </a:xfrm>
          <a:prstGeom prst="rect">
            <a:avLst/>
          </a:prstGeom>
          <a:noFill/>
        </p:spPr>
        <p:txBody>
          <a:bodyPr wrap="none" rtlCol="0">
            <a:spAutoFit/>
          </a:bodyPr>
          <a:lstStyle/>
          <a:p>
            <a:r>
              <a:rPr lang="en-US" altLang="zh-CN" sz="1400" dirty="0"/>
              <a:t>implements</a:t>
            </a:r>
            <a:endParaRPr lang="en-US" sz="1400" dirty="0"/>
          </a:p>
        </p:txBody>
      </p:sp>
      <p:sp>
        <p:nvSpPr>
          <p:cNvPr id="35" name="TextBox 34">
            <a:extLst>
              <a:ext uri="{FF2B5EF4-FFF2-40B4-BE49-F238E27FC236}">
                <a16:creationId xmlns:a16="http://schemas.microsoft.com/office/drawing/2014/main" id="{54F3D904-3F84-4F47-B949-9771BD9E6BC0}"/>
              </a:ext>
            </a:extLst>
          </p:cNvPr>
          <p:cNvSpPr txBox="1"/>
          <p:nvPr/>
        </p:nvSpPr>
        <p:spPr>
          <a:xfrm rot="18044146">
            <a:off x="5583068" y="2031740"/>
            <a:ext cx="759247" cy="307777"/>
          </a:xfrm>
          <a:prstGeom prst="rect">
            <a:avLst/>
          </a:prstGeom>
          <a:noFill/>
        </p:spPr>
        <p:txBody>
          <a:bodyPr wrap="none" rtlCol="0">
            <a:spAutoFit/>
          </a:bodyPr>
          <a:lstStyle/>
          <a:p>
            <a:r>
              <a:rPr lang="en-US" altLang="zh-CN" sz="1400" dirty="0"/>
              <a:t>extends</a:t>
            </a:r>
            <a:endParaRPr lang="en-US" sz="1400" dirty="0"/>
          </a:p>
        </p:txBody>
      </p:sp>
      <p:sp>
        <p:nvSpPr>
          <p:cNvPr id="36" name="Rectangle 35">
            <a:extLst>
              <a:ext uri="{FF2B5EF4-FFF2-40B4-BE49-F238E27FC236}">
                <a16:creationId xmlns:a16="http://schemas.microsoft.com/office/drawing/2014/main" id="{654DE70E-E31F-D942-A73F-09EB1B78CE8C}"/>
              </a:ext>
            </a:extLst>
          </p:cNvPr>
          <p:cNvSpPr/>
          <p:nvPr/>
        </p:nvSpPr>
        <p:spPr>
          <a:xfrm>
            <a:off x="0" y="6477036"/>
            <a:ext cx="3232488" cy="276999"/>
          </a:xfrm>
          <a:prstGeom prst="rect">
            <a:avLst/>
          </a:prstGeom>
        </p:spPr>
        <p:txBody>
          <a:bodyPr wrap="none">
            <a:spAutoFit/>
          </a:bodyPr>
          <a:lstStyle/>
          <a:p>
            <a:r>
              <a:rPr lang="en-US" altLang="zh-CN" sz="1200" dirty="0"/>
              <a:t>Full</a:t>
            </a:r>
            <a:r>
              <a:rPr lang="zh-CN" altLang="en-US" sz="1200" dirty="0"/>
              <a:t> </a:t>
            </a:r>
            <a:r>
              <a:rPr lang="en-US" altLang="zh-CN" sz="1200" dirty="0"/>
              <a:t>code</a:t>
            </a:r>
            <a:r>
              <a:rPr lang="zh-CN" altLang="en-US" sz="1200" dirty="0"/>
              <a:t> </a:t>
            </a:r>
            <a:r>
              <a:rPr lang="en-US" sz="1200" dirty="0"/>
              <a:t>https://</a:t>
            </a:r>
            <a:r>
              <a:rPr lang="en-US" sz="1200" dirty="0" err="1"/>
              <a:t>github.com</a:t>
            </a:r>
            <a:r>
              <a:rPr lang="en-US" sz="1200" dirty="0"/>
              <a:t>/</a:t>
            </a:r>
            <a:r>
              <a:rPr lang="en-US" sz="1200" dirty="0" err="1"/>
              <a:t>pdgetrf</a:t>
            </a:r>
            <a:r>
              <a:rPr lang="en-US" sz="1200" dirty="0"/>
              <a:t>/</a:t>
            </a:r>
            <a:r>
              <a:rPr lang="en-US" sz="1200" dirty="0" err="1"/>
              <a:t>OOBPet.git</a:t>
            </a:r>
            <a:endParaRPr lang="en-US" sz="1200" dirty="0"/>
          </a:p>
        </p:txBody>
      </p:sp>
    </p:spTree>
    <p:extLst>
      <p:ext uri="{BB962C8B-B14F-4D97-AF65-F5344CB8AC3E}">
        <p14:creationId xmlns:p14="http://schemas.microsoft.com/office/powerpoint/2010/main" val="198224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34" grpId="0"/>
      <p:bldP spid="35" grpId="0"/>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02D5E6-5BB1-9548-965C-1C98A1772E07}"/>
              </a:ext>
            </a:extLst>
          </p:cNvPr>
          <p:cNvSpPr>
            <a:spLocks noGrp="1"/>
          </p:cNvSpPr>
          <p:nvPr>
            <p:ph type="body" sz="quarter" idx="11"/>
          </p:nvPr>
        </p:nvSpPr>
        <p:spPr>
          <a:xfrm>
            <a:off x="671756" y="1686390"/>
            <a:ext cx="8325303" cy="4924135"/>
          </a:xfrm>
        </p:spPr>
        <p:txBody>
          <a:bodyPr/>
          <a:lstStyle/>
          <a:p>
            <a:r>
              <a:rPr lang="en-US" sz="2000" dirty="0">
                <a:solidFill>
                  <a:schemeClr val="bg2">
                    <a:lumMod val="85000"/>
                  </a:schemeClr>
                </a:solidFill>
              </a:rPr>
              <a:t>Encapsulation</a:t>
            </a:r>
          </a:p>
          <a:p>
            <a:pPr lvl="1"/>
            <a:r>
              <a:rPr lang="en-US" sz="1800" dirty="0">
                <a:solidFill>
                  <a:schemeClr val="bg2">
                    <a:lumMod val="85000"/>
                  </a:schemeClr>
                </a:solidFill>
              </a:rPr>
              <a:t>Class vs Object/Instance vs Reference</a:t>
            </a:r>
          </a:p>
          <a:p>
            <a:pPr lvl="1"/>
            <a:r>
              <a:rPr lang="en-US" sz="1800" dirty="0">
                <a:solidFill>
                  <a:schemeClr val="bg2">
                    <a:lumMod val="85000"/>
                  </a:schemeClr>
                </a:solidFill>
              </a:rPr>
              <a:t>Default access</a:t>
            </a:r>
          </a:p>
          <a:p>
            <a:pPr lvl="1"/>
            <a:r>
              <a:rPr lang="en-US" sz="1800" dirty="0">
                <a:solidFill>
                  <a:schemeClr val="bg2">
                    <a:lumMod val="85000"/>
                  </a:schemeClr>
                </a:solidFill>
              </a:rPr>
              <a:t>Private member vs public method (setter/getter)</a:t>
            </a:r>
          </a:p>
          <a:p>
            <a:pPr lvl="1"/>
            <a:endParaRPr lang="en-US" sz="1800" dirty="0">
              <a:solidFill>
                <a:schemeClr val="bg2">
                  <a:lumMod val="85000"/>
                </a:schemeClr>
              </a:solidFill>
            </a:endParaRPr>
          </a:p>
          <a:p>
            <a:r>
              <a:rPr lang="en-US" sz="2000" dirty="0">
                <a:solidFill>
                  <a:schemeClr val="bg2">
                    <a:lumMod val="85000"/>
                  </a:schemeClr>
                </a:solidFill>
              </a:rPr>
              <a:t>Inheritance</a:t>
            </a:r>
          </a:p>
          <a:p>
            <a:pPr lvl="1"/>
            <a:r>
              <a:rPr lang="en-US" sz="1800" dirty="0">
                <a:solidFill>
                  <a:schemeClr val="bg2">
                    <a:lumMod val="85000"/>
                  </a:schemeClr>
                </a:solidFill>
              </a:rPr>
              <a:t>Base class</a:t>
            </a:r>
            <a:r>
              <a:rPr lang="zh-CN" altLang="en-US" sz="1800" dirty="0">
                <a:solidFill>
                  <a:schemeClr val="bg2">
                    <a:lumMod val="85000"/>
                  </a:schemeClr>
                </a:solidFill>
              </a:rPr>
              <a:t> </a:t>
            </a:r>
            <a:r>
              <a:rPr lang="en-US" altLang="zh-CN" sz="1800" dirty="0">
                <a:solidFill>
                  <a:schemeClr val="bg2">
                    <a:lumMod val="85000"/>
                  </a:schemeClr>
                </a:solidFill>
              </a:rPr>
              <a:t>and derived class</a:t>
            </a:r>
            <a:endParaRPr lang="en-US" sz="1800" dirty="0">
              <a:solidFill>
                <a:schemeClr val="bg2">
                  <a:lumMod val="85000"/>
                </a:schemeClr>
              </a:solidFill>
            </a:endParaRPr>
          </a:p>
          <a:p>
            <a:pPr lvl="1"/>
            <a:r>
              <a:rPr lang="en-US" sz="1800" dirty="0">
                <a:solidFill>
                  <a:schemeClr val="bg2">
                    <a:lumMod val="85000"/>
                  </a:schemeClr>
                </a:solidFill>
              </a:rPr>
              <a:t>Calling base class copy constructor</a:t>
            </a:r>
          </a:p>
          <a:p>
            <a:pPr lvl="1"/>
            <a:r>
              <a:rPr lang="en-US" sz="1800" dirty="0">
                <a:solidFill>
                  <a:schemeClr val="bg2">
                    <a:lumMod val="85000"/>
                  </a:schemeClr>
                </a:solidFill>
              </a:rPr>
              <a:t>Override vs Overload</a:t>
            </a:r>
          </a:p>
          <a:p>
            <a:pPr lvl="1"/>
            <a:endParaRPr lang="en-US" sz="1800" dirty="0">
              <a:solidFill>
                <a:schemeClr val="bg2">
                  <a:lumMod val="85000"/>
                </a:schemeClr>
              </a:solidFill>
            </a:endParaRPr>
          </a:p>
          <a:p>
            <a:r>
              <a:rPr lang="en-US" sz="2000" dirty="0">
                <a:solidFill>
                  <a:schemeClr val="bg2">
                    <a:lumMod val="85000"/>
                  </a:schemeClr>
                </a:solidFill>
              </a:rPr>
              <a:t>Polymorphism</a:t>
            </a:r>
          </a:p>
          <a:p>
            <a:pPr lvl="1"/>
            <a:r>
              <a:rPr lang="en-US" sz="1800" dirty="0">
                <a:solidFill>
                  <a:schemeClr val="bg2">
                    <a:lumMod val="85000"/>
                  </a:schemeClr>
                </a:solidFill>
              </a:rPr>
              <a:t>Accessing derived class object using base class reference</a:t>
            </a:r>
          </a:p>
          <a:p>
            <a:pPr lvl="1"/>
            <a:endParaRPr lang="en-US" sz="1800" dirty="0">
              <a:solidFill>
                <a:schemeClr val="bg2">
                  <a:lumMod val="85000"/>
                </a:schemeClr>
              </a:solidFill>
            </a:endParaRPr>
          </a:p>
          <a:p>
            <a:pPr marL="457200" lvl="1" indent="0">
              <a:buNone/>
            </a:pPr>
            <a:endParaRPr lang="en-US" sz="1800" dirty="0">
              <a:solidFill>
                <a:schemeClr val="bg2">
                  <a:lumMod val="85000"/>
                </a:schemeClr>
              </a:solidFill>
            </a:endParaRPr>
          </a:p>
          <a:p>
            <a:pPr marL="457200" lvl="1" indent="0">
              <a:buNone/>
            </a:pPr>
            <a:endParaRPr lang="en-US" sz="1800" dirty="0">
              <a:solidFill>
                <a:schemeClr val="bg2">
                  <a:lumMod val="85000"/>
                </a:schemeClr>
              </a:solidFill>
            </a:endParaRPr>
          </a:p>
        </p:txBody>
      </p:sp>
      <p:sp>
        <p:nvSpPr>
          <p:cNvPr id="3" name="Title 2">
            <a:extLst>
              <a:ext uri="{FF2B5EF4-FFF2-40B4-BE49-F238E27FC236}">
                <a16:creationId xmlns:a16="http://schemas.microsoft.com/office/drawing/2014/main" id="{6176AEEC-2172-2449-9605-B9A309C8DC3D}"/>
              </a:ext>
            </a:extLst>
          </p:cNvPr>
          <p:cNvSpPr>
            <a:spLocks noGrp="1"/>
          </p:cNvSpPr>
          <p:nvPr>
            <p:ph type="title"/>
          </p:nvPr>
        </p:nvSpPr>
        <p:spPr/>
        <p:txBody>
          <a:bodyPr/>
          <a:lstStyle/>
          <a:p>
            <a:r>
              <a:rPr lang="en-US" dirty="0"/>
              <a:t>OOP Review Summary</a:t>
            </a:r>
          </a:p>
        </p:txBody>
      </p:sp>
      <p:pic>
        <p:nvPicPr>
          <p:cNvPr id="4" name="Picture 3">
            <a:extLst>
              <a:ext uri="{FF2B5EF4-FFF2-40B4-BE49-F238E27FC236}">
                <a16:creationId xmlns:a16="http://schemas.microsoft.com/office/drawing/2014/main" id="{06E35AB6-B3D3-0B41-BCEA-DF2B27974E0F}"/>
              </a:ext>
            </a:extLst>
          </p:cNvPr>
          <p:cNvPicPr>
            <a:picLocks noChangeAspect="1"/>
          </p:cNvPicPr>
          <p:nvPr/>
        </p:nvPicPr>
        <p:blipFill>
          <a:blip r:embed="rId2"/>
          <a:stretch>
            <a:fillRect/>
          </a:stretch>
        </p:blipFill>
        <p:spPr>
          <a:xfrm>
            <a:off x="7419951" y="2559"/>
            <a:ext cx="898019" cy="991998"/>
          </a:xfrm>
          <a:prstGeom prst="rect">
            <a:avLst/>
          </a:prstGeom>
        </p:spPr>
      </p:pic>
      <p:pic>
        <p:nvPicPr>
          <p:cNvPr id="5" name="Picture 4">
            <a:extLst>
              <a:ext uri="{FF2B5EF4-FFF2-40B4-BE49-F238E27FC236}">
                <a16:creationId xmlns:a16="http://schemas.microsoft.com/office/drawing/2014/main" id="{04DC90E5-A44A-484E-AA04-1CD4FD1A84BE}"/>
              </a:ext>
            </a:extLst>
          </p:cNvPr>
          <p:cNvPicPr>
            <a:picLocks noChangeAspect="1"/>
          </p:cNvPicPr>
          <p:nvPr/>
        </p:nvPicPr>
        <p:blipFill>
          <a:blip r:embed="rId3"/>
          <a:stretch>
            <a:fillRect/>
          </a:stretch>
        </p:blipFill>
        <p:spPr>
          <a:xfrm>
            <a:off x="8457145" y="3998"/>
            <a:ext cx="539913" cy="989121"/>
          </a:xfrm>
          <a:prstGeom prst="rect">
            <a:avLst/>
          </a:prstGeom>
        </p:spPr>
      </p:pic>
    </p:spTree>
    <p:extLst>
      <p:ext uri="{BB962C8B-B14F-4D97-AF65-F5344CB8AC3E}">
        <p14:creationId xmlns:p14="http://schemas.microsoft.com/office/powerpoint/2010/main" val="25630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2">
                                            <p:txEl>
                                              <p:pRg st="1" end="1"/>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2">
                                            <p:txEl>
                                              <p:pRg st="2" end="2"/>
                                            </p:txEl>
                                          </p:spTgt>
                                        </p:tgtEl>
                                        <p:attrNameLst>
                                          <p:attrName>style.color</p:attrName>
                                        </p:attrNameLst>
                                      </p:cBhvr>
                                      <p:to>
                                        <a:schemeClr val="accent1"/>
                                      </p:to>
                                    </p:animClr>
                                  </p:childTnLst>
                                </p:cTn>
                              </p:par>
                              <p:par>
                                <p:cTn id="11" presetID="3" presetClass="emph" presetSubtype="2" fill="hold" nodeType="withEffect">
                                  <p:stCondLst>
                                    <p:cond delay="0"/>
                                  </p:stCondLst>
                                  <p:childTnLst>
                                    <p:animClr clrSpc="rgb" dir="cw">
                                      <p:cBhvr override="childStyle">
                                        <p:cTn id="12" dur="500" fill="hold"/>
                                        <p:tgtEl>
                                          <p:spTgt spid="2">
                                            <p:txEl>
                                              <p:pRg st="3" end="3"/>
                                            </p:txEl>
                                          </p:spTgt>
                                        </p:tgtEl>
                                        <p:attrNameLst>
                                          <p:attrName>style.color</p:attrName>
                                        </p:attrNameLst>
                                      </p:cBhvr>
                                      <p:to>
                                        <a:schemeClr val="accent1"/>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500" fill="hold"/>
                                        <p:tgtEl>
                                          <p:spTgt spid="2">
                                            <p:txEl>
                                              <p:pRg st="5" end="5"/>
                                            </p:txEl>
                                          </p:spTgt>
                                        </p:tgtEl>
                                        <p:attrNameLst>
                                          <p:attrName>style.color</p:attrName>
                                        </p:attrNameLst>
                                      </p:cBhvr>
                                      <p:to>
                                        <a:schemeClr val="accent1"/>
                                      </p:to>
                                    </p:animClr>
                                  </p:childTnLst>
                                </p:cTn>
                              </p:par>
                              <p:par>
                                <p:cTn id="17" presetID="3" presetClass="emph" presetSubtype="2" fill="hold" nodeType="withEffect">
                                  <p:stCondLst>
                                    <p:cond delay="0"/>
                                  </p:stCondLst>
                                  <p:childTnLst>
                                    <p:animClr clrSpc="rgb" dir="cw">
                                      <p:cBhvr override="childStyle">
                                        <p:cTn id="18" dur="500" fill="hold"/>
                                        <p:tgtEl>
                                          <p:spTgt spid="2">
                                            <p:txEl>
                                              <p:pRg st="6" end="6"/>
                                            </p:txEl>
                                          </p:spTgt>
                                        </p:tgtEl>
                                        <p:attrNameLst>
                                          <p:attrName>style.color</p:attrName>
                                        </p:attrNameLst>
                                      </p:cBhvr>
                                      <p:to>
                                        <a:schemeClr val="accent1"/>
                                      </p:to>
                                    </p:animClr>
                                  </p:childTnLst>
                                </p:cTn>
                              </p:par>
                              <p:par>
                                <p:cTn id="19" presetID="3" presetClass="emph" presetSubtype="2" fill="hold" nodeType="withEffect">
                                  <p:stCondLst>
                                    <p:cond delay="0"/>
                                  </p:stCondLst>
                                  <p:childTnLst>
                                    <p:animClr clrSpc="rgb" dir="cw">
                                      <p:cBhvr override="childStyle">
                                        <p:cTn id="20" dur="500" fill="hold"/>
                                        <p:tgtEl>
                                          <p:spTgt spid="2">
                                            <p:txEl>
                                              <p:pRg st="7" end="7"/>
                                            </p:txEl>
                                          </p:spTgt>
                                        </p:tgtEl>
                                        <p:attrNameLst>
                                          <p:attrName>style.color</p:attrName>
                                        </p:attrNameLst>
                                      </p:cBhvr>
                                      <p:to>
                                        <a:schemeClr val="accent1"/>
                                      </p:to>
                                    </p:animClr>
                                  </p:childTnLst>
                                </p:cTn>
                              </p:par>
                              <p:par>
                                <p:cTn id="21" presetID="3" presetClass="emph" presetSubtype="2" fill="hold" nodeType="withEffect">
                                  <p:stCondLst>
                                    <p:cond delay="0"/>
                                  </p:stCondLst>
                                  <p:childTnLst>
                                    <p:animClr clrSpc="rgb" dir="cw">
                                      <p:cBhvr override="childStyle">
                                        <p:cTn id="22" dur="500" fill="hold"/>
                                        <p:tgtEl>
                                          <p:spTgt spid="2">
                                            <p:txEl>
                                              <p:pRg st="8" end="8"/>
                                            </p:txEl>
                                          </p:spTgt>
                                        </p:tgtEl>
                                        <p:attrNameLst>
                                          <p:attrName>style.color</p:attrName>
                                        </p:attrNameLst>
                                      </p:cBhvr>
                                      <p:to>
                                        <a:schemeClr val="accent1"/>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2">
                                            <p:txEl>
                                              <p:pRg st="10" end="10"/>
                                            </p:txEl>
                                          </p:spTgt>
                                        </p:tgtEl>
                                        <p:attrNameLst>
                                          <p:attrName>style.color</p:attrName>
                                        </p:attrNameLst>
                                      </p:cBhvr>
                                      <p:to>
                                        <a:schemeClr val="accent1"/>
                                      </p:to>
                                    </p:animClr>
                                  </p:childTnLst>
                                </p:cTn>
                              </p:par>
                              <p:par>
                                <p:cTn id="27" presetID="3" presetClass="emph" presetSubtype="2" fill="hold" nodeType="withEffect">
                                  <p:stCondLst>
                                    <p:cond delay="0"/>
                                  </p:stCondLst>
                                  <p:childTnLst>
                                    <p:animClr clrSpc="rgb" dir="cw">
                                      <p:cBhvr override="childStyle">
                                        <p:cTn id="28" dur="500" fill="hold"/>
                                        <p:tgtEl>
                                          <p:spTgt spid="2">
                                            <p:txEl>
                                              <p:pRg st="11" end="11"/>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71A39-1994-B044-BC9B-99FBEB4EEFEF}"/>
              </a:ext>
            </a:extLst>
          </p:cNvPr>
          <p:cNvSpPr>
            <a:spLocks noGrp="1"/>
          </p:cNvSpPr>
          <p:nvPr>
            <p:ph type="body" sz="quarter" idx="11"/>
          </p:nvPr>
        </p:nvSpPr>
        <p:spPr>
          <a:xfrm>
            <a:off x="1221367" y="2449789"/>
            <a:ext cx="6832064" cy="2357103"/>
          </a:xfrm>
        </p:spPr>
        <p:txBody>
          <a:bodyPr/>
          <a:lstStyle/>
          <a:p>
            <a:r>
              <a:rPr lang="en-US" altLang="zh-CN" dirty="0"/>
              <a:t>Homework</a:t>
            </a:r>
            <a:r>
              <a:rPr lang="zh-CN" altLang="en-US" dirty="0"/>
              <a:t> </a:t>
            </a:r>
            <a:r>
              <a:rPr lang="en-US" altLang="zh-CN" dirty="0"/>
              <a:t>1</a:t>
            </a:r>
            <a:r>
              <a:rPr lang="zh-CN" altLang="en-US" dirty="0"/>
              <a:t> </a:t>
            </a:r>
            <a:r>
              <a:rPr lang="en-US" altLang="zh-CN" dirty="0"/>
              <a:t>due</a:t>
            </a:r>
            <a:r>
              <a:rPr lang="zh-CN" altLang="en-US" dirty="0"/>
              <a:t> </a:t>
            </a:r>
            <a:r>
              <a:rPr lang="en-US" altLang="zh-CN" dirty="0"/>
              <a:t>Thursday</a:t>
            </a:r>
            <a:r>
              <a:rPr lang="zh-CN" altLang="en-US" dirty="0"/>
              <a:t> </a:t>
            </a:r>
            <a:r>
              <a:rPr lang="en-US" altLang="zh-CN" dirty="0"/>
              <a:t>midnight</a:t>
            </a:r>
          </a:p>
          <a:p>
            <a:endParaRPr lang="en-US" dirty="0"/>
          </a:p>
          <a:p>
            <a:endParaRPr lang="en-US" dirty="0"/>
          </a:p>
          <a:p>
            <a:r>
              <a:rPr lang="en-US" altLang="zh-CN" dirty="0"/>
              <a:t>Homework</a:t>
            </a:r>
            <a:r>
              <a:rPr lang="zh-CN" altLang="en-US" dirty="0"/>
              <a:t> </a:t>
            </a:r>
            <a:r>
              <a:rPr lang="en-US" altLang="zh-CN" dirty="0"/>
              <a:t>2</a:t>
            </a:r>
            <a:r>
              <a:rPr lang="zh-CN" altLang="en-US" dirty="0"/>
              <a:t> </a:t>
            </a:r>
            <a:r>
              <a:rPr lang="en-US" altLang="zh-CN" dirty="0"/>
              <a:t>will</a:t>
            </a:r>
            <a:r>
              <a:rPr lang="zh-CN" altLang="en-US" dirty="0"/>
              <a:t> </a:t>
            </a:r>
            <a:r>
              <a:rPr lang="en-US" altLang="zh-CN" dirty="0"/>
              <a:t>be</a:t>
            </a:r>
            <a:r>
              <a:rPr lang="zh-CN" altLang="en-US" dirty="0"/>
              <a:t> </a:t>
            </a:r>
            <a:r>
              <a:rPr lang="en-US" altLang="zh-CN" dirty="0"/>
              <a:t>assigned</a:t>
            </a:r>
            <a:r>
              <a:rPr lang="zh-CN" altLang="en-US" dirty="0"/>
              <a:t> </a:t>
            </a:r>
            <a:r>
              <a:rPr lang="en-US" altLang="zh-CN" dirty="0"/>
              <a:t>on</a:t>
            </a:r>
            <a:r>
              <a:rPr lang="zh-CN" altLang="en-US" dirty="0"/>
              <a:t> </a:t>
            </a:r>
            <a:r>
              <a:rPr lang="en-US" altLang="zh-CN" dirty="0"/>
              <a:t>Friday</a:t>
            </a:r>
          </a:p>
          <a:p>
            <a:endParaRPr lang="en-US" dirty="0"/>
          </a:p>
        </p:txBody>
      </p:sp>
      <p:sp>
        <p:nvSpPr>
          <p:cNvPr id="3" name="Title 2">
            <a:extLst>
              <a:ext uri="{FF2B5EF4-FFF2-40B4-BE49-F238E27FC236}">
                <a16:creationId xmlns:a16="http://schemas.microsoft.com/office/drawing/2014/main" id="{EA9F56B4-6E3F-E249-90C8-A070CA2622D6}"/>
              </a:ext>
            </a:extLst>
          </p:cNvPr>
          <p:cNvSpPr>
            <a:spLocks noGrp="1"/>
          </p:cNvSpPr>
          <p:nvPr>
            <p:ph type="title"/>
          </p:nvPr>
        </p:nvSpPr>
        <p:spPr/>
        <p:txBody>
          <a:bodyPr/>
          <a:lstStyle/>
          <a:p>
            <a:r>
              <a:rPr lang="en-US" altLang="zh-CN" dirty="0"/>
              <a:t>Homework</a:t>
            </a:r>
            <a:endParaRPr lang="en-US" dirty="0"/>
          </a:p>
        </p:txBody>
      </p:sp>
      <p:pic>
        <p:nvPicPr>
          <p:cNvPr id="4" name="Picture 2" descr="Too much homework vector stock vector. Illustration of open - 23920513">
            <a:extLst>
              <a:ext uri="{FF2B5EF4-FFF2-40B4-BE49-F238E27FC236}">
                <a16:creationId xmlns:a16="http://schemas.microsoft.com/office/drawing/2014/main" id="{3D28EFB4-5CBA-D24A-9505-07C0C13369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12" b="20573"/>
          <a:stretch/>
        </p:blipFill>
        <p:spPr bwMode="auto">
          <a:xfrm>
            <a:off x="7556160" y="76200"/>
            <a:ext cx="1467189" cy="113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98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A71A39-1994-B044-BC9B-99FBEB4EEFEF}"/>
              </a:ext>
            </a:extLst>
          </p:cNvPr>
          <p:cNvSpPr>
            <a:spLocks noGrp="1"/>
          </p:cNvSpPr>
          <p:nvPr>
            <p:ph type="body" sz="quarter" idx="11"/>
          </p:nvPr>
        </p:nvSpPr>
        <p:spPr>
          <a:xfrm>
            <a:off x="2311937" y="2349121"/>
            <a:ext cx="4315367" cy="2969499"/>
          </a:xfrm>
        </p:spPr>
        <p:txBody>
          <a:bodyPr/>
          <a:lstStyle/>
          <a:p>
            <a:r>
              <a:rPr lang="en-US" altLang="zh-CN" dirty="0"/>
              <a:t>Homework</a:t>
            </a:r>
            <a:r>
              <a:rPr lang="zh-CN" altLang="en-US" dirty="0"/>
              <a:t> </a:t>
            </a:r>
            <a:r>
              <a:rPr lang="en-US" altLang="zh-CN" dirty="0"/>
              <a:t>1</a:t>
            </a:r>
            <a:r>
              <a:rPr lang="zh-CN" altLang="en-US" dirty="0"/>
              <a:t> </a:t>
            </a:r>
            <a:r>
              <a:rPr lang="en-US" altLang="zh-CN" dirty="0"/>
              <a:t>review</a:t>
            </a:r>
          </a:p>
          <a:p>
            <a:endParaRPr lang="en-US" altLang="zh-CN" dirty="0"/>
          </a:p>
          <a:p>
            <a:r>
              <a:rPr lang="en-US" altLang="zh-CN" dirty="0"/>
              <a:t>Abstract</a:t>
            </a:r>
            <a:r>
              <a:rPr lang="zh-CN" altLang="en-US" dirty="0"/>
              <a:t> </a:t>
            </a:r>
            <a:r>
              <a:rPr lang="en-US" altLang="zh-CN" dirty="0"/>
              <a:t>Data</a:t>
            </a:r>
            <a:r>
              <a:rPr lang="zh-CN" altLang="en-US" dirty="0"/>
              <a:t> </a:t>
            </a:r>
            <a:r>
              <a:rPr lang="en-US" altLang="zh-CN" dirty="0"/>
              <a:t>Type</a:t>
            </a:r>
          </a:p>
          <a:p>
            <a:endParaRPr lang="en-US" altLang="zh-CN" dirty="0"/>
          </a:p>
          <a:p>
            <a:pPr lvl="1"/>
            <a:r>
              <a:rPr lang="en-US" altLang="zh-CN" dirty="0"/>
              <a:t>List</a:t>
            </a:r>
          </a:p>
          <a:p>
            <a:pPr lvl="1"/>
            <a:endParaRPr lang="en-US" altLang="zh-CN" dirty="0"/>
          </a:p>
          <a:p>
            <a:pPr lvl="1"/>
            <a:r>
              <a:rPr lang="en-US" altLang="zh-CN" dirty="0"/>
              <a:t>Queue</a:t>
            </a:r>
          </a:p>
          <a:p>
            <a:pPr lvl="1"/>
            <a:endParaRPr lang="en-US" altLang="zh-CN" dirty="0"/>
          </a:p>
          <a:p>
            <a:pPr lvl="1"/>
            <a:r>
              <a:rPr lang="en-US" altLang="zh-CN" dirty="0"/>
              <a:t>Stack</a:t>
            </a:r>
          </a:p>
        </p:txBody>
      </p:sp>
      <p:sp>
        <p:nvSpPr>
          <p:cNvPr id="3" name="Title 2">
            <a:extLst>
              <a:ext uri="{FF2B5EF4-FFF2-40B4-BE49-F238E27FC236}">
                <a16:creationId xmlns:a16="http://schemas.microsoft.com/office/drawing/2014/main" id="{EA9F56B4-6E3F-E249-90C8-A070CA2622D6}"/>
              </a:ext>
            </a:extLst>
          </p:cNvPr>
          <p:cNvSpPr>
            <a:spLocks noGrp="1"/>
          </p:cNvSpPr>
          <p:nvPr>
            <p:ph type="title"/>
          </p:nvPr>
        </p:nvSpPr>
        <p:spPr/>
        <p:txBody>
          <a:bodyPr/>
          <a:lstStyle/>
          <a:p>
            <a:r>
              <a:rPr lang="en-US" altLang="zh-CN" dirty="0"/>
              <a:t>Next</a:t>
            </a:r>
            <a:r>
              <a:rPr lang="zh-CN" altLang="en-US" dirty="0"/>
              <a:t> </a:t>
            </a:r>
            <a:r>
              <a:rPr lang="en-US" altLang="zh-CN" dirty="0"/>
              <a:t>Week</a:t>
            </a:r>
            <a:endParaRPr lang="en-US" dirty="0"/>
          </a:p>
        </p:txBody>
      </p:sp>
    </p:spTree>
    <p:extLst>
      <p:ext uri="{BB962C8B-B14F-4D97-AF65-F5344CB8AC3E}">
        <p14:creationId xmlns:p14="http://schemas.microsoft.com/office/powerpoint/2010/main" val="14941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8CD74D-8D95-5449-9AE1-0FB39041FF72}"/>
              </a:ext>
            </a:extLst>
          </p:cNvPr>
          <p:cNvSpPr txBox="1"/>
          <p:nvPr/>
        </p:nvSpPr>
        <p:spPr>
          <a:xfrm>
            <a:off x="715229" y="1828989"/>
            <a:ext cx="8032455" cy="1015663"/>
          </a:xfrm>
          <a:prstGeom prst="rect">
            <a:avLst/>
          </a:prstGeom>
          <a:noFill/>
        </p:spPr>
        <p:txBody>
          <a:bodyPr wrap="none" rtlCol="0">
            <a:spAutoFit/>
          </a:bodyPr>
          <a:lstStyle/>
          <a:p>
            <a:r>
              <a:rPr lang="en-US" altLang="zh-CN" sz="3600" dirty="0"/>
              <a:t>How</a:t>
            </a:r>
            <a:r>
              <a:rPr lang="zh-CN" altLang="en-US" sz="3600" dirty="0"/>
              <a:t> </a:t>
            </a:r>
            <a:r>
              <a:rPr lang="en-US" altLang="zh-CN" sz="3600" dirty="0"/>
              <a:t>do</a:t>
            </a:r>
            <a:r>
              <a:rPr lang="zh-CN" altLang="en-US" sz="3600" dirty="0"/>
              <a:t> </a:t>
            </a:r>
            <a:r>
              <a:rPr lang="en-US" altLang="zh-CN" sz="3600" dirty="0"/>
              <a:t>you</a:t>
            </a:r>
            <a:r>
              <a:rPr lang="zh-CN" altLang="en-US" sz="3600" dirty="0"/>
              <a:t> </a:t>
            </a:r>
            <a:r>
              <a:rPr lang="en-US" altLang="zh-CN" sz="6000" dirty="0">
                <a:solidFill>
                  <a:srgbClr val="FF0000"/>
                </a:solidFill>
              </a:rPr>
              <a:t>test</a:t>
            </a:r>
            <a:r>
              <a:rPr lang="zh-CN" altLang="en-US" sz="3600" dirty="0"/>
              <a:t> </a:t>
            </a:r>
            <a:r>
              <a:rPr lang="en-US" altLang="zh-CN" sz="3600" dirty="0"/>
              <a:t>your</a:t>
            </a:r>
            <a:r>
              <a:rPr lang="zh-CN" altLang="en-US" sz="3600" dirty="0"/>
              <a:t> </a:t>
            </a:r>
            <a:r>
              <a:rPr lang="en-US" altLang="zh-CN" sz="3600" dirty="0"/>
              <a:t>reverse</a:t>
            </a:r>
            <a:r>
              <a:rPr lang="zh-CN" altLang="en-US" sz="3600" dirty="0"/>
              <a:t> </a:t>
            </a:r>
            <a:r>
              <a:rPr lang="en-US" altLang="zh-CN" sz="3600" dirty="0"/>
              <a:t>function?</a:t>
            </a:r>
            <a:endParaRPr lang="en-US" sz="3600" dirty="0"/>
          </a:p>
        </p:txBody>
      </p:sp>
      <p:sp>
        <p:nvSpPr>
          <p:cNvPr id="8" name="TextBox 7">
            <a:extLst>
              <a:ext uri="{FF2B5EF4-FFF2-40B4-BE49-F238E27FC236}">
                <a16:creationId xmlns:a16="http://schemas.microsoft.com/office/drawing/2014/main" id="{A14CFC43-E660-B54E-88E3-CB410E56DAFC}"/>
              </a:ext>
            </a:extLst>
          </p:cNvPr>
          <p:cNvSpPr txBox="1"/>
          <p:nvPr/>
        </p:nvSpPr>
        <p:spPr>
          <a:xfrm>
            <a:off x="3231286" y="3429000"/>
            <a:ext cx="5054845" cy="1200329"/>
          </a:xfrm>
          <a:prstGeom prst="rect">
            <a:avLst/>
          </a:prstGeom>
          <a:noFill/>
        </p:spPr>
        <p:txBody>
          <a:bodyPr wrap="none" rtlCol="0">
            <a:spAutoFit/>
          </a:bodyPr>
          <a:lstStyle/>
          <a:p>
            <a:r>
              <a:rPr lang="en-US" sz="2400" b="1" i="1" dirty="0">
                <a:solidFill>
                  <a:srgbClr val="4B2E83"/>
                </a:solidFill>
              </a:rPr>
              <a:t>reverse twice, it’ll be back to the input</a:t>
            </a:r>
          </a:p>
          <a:p>
            <a:endParaRPr lang="en-US" sz="2400" b="1" i="1" dirty="0">
              <a:solidFill>
                <a:srgbClr val="4B2E83"/>
              </a:solidFill>
            </a:endParaRPr>
          </a:p>
          <a:p>
            <a:pPr algn="ctr"/>
            <a:r>
              <a:rPr lang="en-US" altLang="zh-CN" sz="2400" b="1" i="1" dirty="0">
                <a:solidFill>
                  <a:srgbClr val="4B2E83"/>
                </a:solidFill>
              </a:rPr>
              <a:t>[</a:t>
            </a:r>
            <a:r>
              <a:rPr lang="en-US" sz="2400" b="1" i="1" dirty="0">
                <a:solidFill>
                  <a:srgbClr val="4B2E83"/>
                </a:solidFill>
              </a:rPr>
              <a:t>1,</a:t>
            </a:r>
            <a:r>
              <a:rPr lang="zh-CN" altLang="en-US" sz="2400" b="1" i="1" dirty="0">
                <a:solidFill>
                  <a:srgbClr val="4B2E83"/>
                </a:solidFill>
              </a:rPr>
              <a:t> </a:t>
            </a:r>
            <a:r>
              <a:rPr lang="en-US" sz="2400" b="1" i="1" dirty="0">
                <a:solidFill>
                  <a:srgbClr val="4B2E83"/>
                </a:solidFill>
              </a:rPr>
              <a:t>3,</a:t>
            </a:r>
            <a:r>
              <a:rPr lang="zh-CN" altLang="en-US" sz="2400" b="1" i="1" dirty="0">
                <a:solidFill>
                  <a:srgbClr val="4B2E83"/>
                </a:solidFill>
              </a:rPr>
              <a:t> </a:t>
            </a:r>
            <a:r>
              <a:rPr lang="en-US" sz="2400" b="1" i="1" dirty="0">
                <a:solidFill>
                  <a:srgbClr val="4B2E83"/>
                </a:solidFill>
              </a:rPr>
              <a:t>5</a:t>
            </a:r>
            <a:r>
              <a:rPr lang="en-US" altLang="zh-CN" sz="2400" b="1" i="1" dirty="0">
                <a:solidFill>
                  <a:srgbClr val="4B2E83"/>
                </a:solidFill>
              </a:rPr>
              <a:t>]</a:t>
            </a:r>
            <a:r>
              <a:rPr lang="en-US" sz="2400" b="1" i="1" dirty="0">
                <a:solidFill>
                  <a:srgbClr val="4B2E83"/>
                </a:solidFill>
              </a:rPr>
              <a:t> </a:t>
            </a:r>
            <a:r>
              <a:rPr lang="en-US" sz="2400" b="1" i="1" dirty="0">
                <a:solidFill>
                  <a:srgbClr val="4B2E83"/>
                </a:solidFill>
                <a:sym typeface="Wingdings" pitchFamily="2" charset="2"/>
              </a:rPr>
              <a:t> </a:t>
            </a:r>
            <a:r>
              <a:rPr lang="en-US" altLang="zh-CN" sz="2400" b="1" i="1" dirty="0">
                <a:solidFill>
                  <a:srgbClr val="4B2E83"/>
                </a:solidFill>
                <a:sym typeface="Wingdings" pitchFamily="2" charset="2"/>
              </a:rPr>
              <a:t>[</a:t>
            </a:r>
            <a:r>
              <a:rPr lang="en-US" sz="2400" b="1" i="1" dirty="0">
                <a:solidFill>
                  <a:srgbClr val="4B2E83"/>
                </a:solidFill>
                <a:sym typeface="Wingdings" pitchFamily="2" charset="2"/>
              </a:rPr>
              <a:t>5, 3, 1</a:t>
            </a:r>
            <a:r>
              <a:rPr lang="en-US" altLang="zh-CN" sz="2400" b="1" i="1" dirty="0">
                <a:solidFill>
                  <a:srgbClr val="4B2E83"/>
                </a:solidFill>
                <a:sym typeface="Wingdings" pitchFamily="2" charset="2"/>
              </a:rPr>
              <a:t>]</a:t>
            </a:r>
            <a:r>
              <a:rPr lang="en-US" sz="2400" b="1" i="1" dirty="0">
                <a:solidFill>
                  <a:srgbClr val="4B2E83"/>
                </a:solidFill>
                <a:sym typeface="Wingdings" pitchFamily="2" charset="2"/>
              </a:rPr>
              <a:t>  </a:t>
            </a:r>
            <a:r>
              <a:rPr lang="en-US" altLang="zh-CN" sz="2400" b="1" i="1" dirty="0">
                <a:solidFill>
                  <a:srgbClr val="4B2E83"/>
                </a:solidFill>
                <a:sym typeface="Wingdings" pitchFamily="2" charset="2"/>
              </a:rPr>
              <a:t>[</a:t>
            </a:r>
            <a:r>
              <a:rPr lang="en-US" sz="2400" b="1" i="1" dirty="0">
                <a:solidFill>
                  <a:srgbClr val="4B2E83"/>
                </a:solidFill>
                <a:sym typeface="Wingdings" pitchFamily="2" charset="2"/>
              </a:rPr>
              <a:t>1,</a:t>
            </a:r>
            <a:r>
              <a:rPr lang="zh-CN" altLang="en-US" sz="2400" b="1" i="1" dirty="0">
                <a:solidFill>
                  <a:srgbClr val="4B2E83"/>
                </a:solidFill>
                <a:sym typeface="Wingdings" pitchFamily="2" charset="2"/>
              </a:rPr>
              <a:t> </a:t>
            </a:r>
            <a:r>
              <a:rPr lang="en-US" sz="2400" b="1" i="1" dirty="0">
                <a:solidFill>
                  <a:srgbClr val="4B2E83"/>
                </a:solidFill>
                <a:sym typeface="Wingdings" pitchFamily="2" charset="2"/>
              </a:rPr>
              <a:t>3,</a:t>
            </a:r>
            <a:r>
              <a:rPr lang="zh-CN" altLang="en-US" sz="2400" b="1" i="1" dirty="0">
                <a:solidFill>
                  <a:srgbClr val="4B2E83"/>
                </a:solidFill>
                <a:sym typeface="Wingdings" pitchFamily="2" charset="2"/>
              </a:rPr>
              <a:t> </a:t>
            </a:r>
            <a:r>
              <a:rPr lang="en-US" sz="2400" b="1" i="1" dirty="0">
                <a:solidFill>
                  <a:srgbClr val="4B2E83"/>
                </a:solidFill>
                <a:sym typeface="Wingdings" pitchFamily="2" charset="2"/>
              </a:rPr>
              <a:t>5</a:t>
            </a:r>
            <a:r>
              <a:rPr lang="en-US" altLang="zh-CN" sz="2400" b="1" i="1" dirty="0">
                <a:solidFill>
                  <a:srgbClr val="4B2E83"/>
                </a:solidFill>
                <a:sym typeface="Wingdings" pitchFamily="2" charset="2"/>
              </a:rPr>
              <a:t>]</a:t>
            </a:r>
            <a:endParaRPr lang="en-US" sz="2400" b="1" i="1" dirty="0">
              <a:solidFill>
                <a:srgbClr val="4B2E83"/>
              </a:solidFill>
            </a:endParaRPr>
          </a:p>
        </p:txBody>
      </p:sp>
      <p:pic>
        <p:nvPicPr>
          <p:cNvPr id="6148" name="Picture 4" descr="The Ultimate Guide to Starting Your First Ecommerce Business | Generating  Product Ideas">
            <a:extLst>
              <a:ext uri="{FF2B5EF4-FFF2-40B4-BE49-F238E27FC236}">
                <a16:creationId xmlns:a16="http://schemas.microsoft.com/office/drawing/2014/main" id="{0483E87C-AF31-D648-8822-31841AA185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70" r="9752"/>
          <a:stretch/>
        </p:blipFill>
        <p:spPr bwMode="auto">
          <a:xfrm>
            <a:off x="984869" y="3264616"/>
            <a:ext cx="2057408" cy="146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0937E753-C514-1B48-AB22-4613EFAB974D}"/>
              </a:ext>
            </a:extLst>
          </p:cNvPr>
          <p:cNvSpPr txBox="1">
            <a:spLocks/>
          </p:cNvSpPr>
          <p:nvPr/>
        </p:nvSpPr>
        <p:spPr>
          <a:xfrm>
            <a:off x="833815" y="1965897"/>
            <a:ext cx="7672058" cy="582706"/>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dirty="0"/>
              <a:t>Write a function to reverse an integer array </a:t>
            </a:r>
            <a:r>
              <a:rPr lang="en-US" dirty="0">
                <a:solidFill>
                  <a:srgbClr val="FF0000"/>
                </a:solidFill>
              </a:rPr>
              <a:t>in place</a:t>
            </a:r>
          </a:p>
        </p:txBody>
      </p:sp>
      <p:pic>
        <p:nvPicPr>
          <p:cNvPr id="8194" name="Picture 2" descr="chinese_conversation_group_2_3 – RVV – Radio Vallée du var">
            <a:extLst>
              <a:ext uri="{FF2B5EF4-FFF2-40B4-BE49-F238E27FC236}">
                <a16:creationId xmlns:a16="http://schemas.microsoft.com/office/drawing/2014/main" id="{E21F23DE-04D0-AB4F-A009-D0373FFC6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443" y="3429000"/>
            <a:ext cx="2928209" cy="21961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chinese_conversation_group_2_3 – RVV – Radio Vallée du var">
            <a:extLst>
              <a:ext uri="{FF2B5EF4-FFF2-40B4-BE49-F238E27FC236}">
                <a16:creationId xmlns:a16="http://schemas.microsoft.com/office/drawing/2014/main" id="{7970C7D5-F23B-724B-B1D3-7B93F2F76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060376" y="3429000"/>
            <a:ext cx="2928209" cy="21961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980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2E22463-36AE-E74A-8623-38A9937F72CC}"/>
              </a:ext>
            </a:extLst>
          </p:cNvPr>
          <p:cNvGrpSpPr/>
          <p:nvPr/>
        </p:nvGrpSpPr>
        <p:grpSpPr>
          <a:xfrm>
            <a:off x="3030583" y="3280619"/>
            <a:ext cx="2958350" cy="1101136"/>
            <a:chOff x="2396360" y="3172440"/>
            <a:chExt cx="2958350" cy="1101136"/>
          </a:xfrm>
        </p:grpSpPr>
        <p:sp>
          <p:nvSpPr>
            <p:cNvPr id="10" name="Rectangle 9">
              <a:extLst>
                <a:ext uri="{FF2B5EF4-FFF2-40B4-BE49-F238E27FC236}">
                  <a16:creationId xmlns:a16="http://schemas.microsoft.com/office/drawing/2014/main" id="{D040EE1F-9528-E142-9AFF-A413B7006098}"/>
                </a:ext>
              </a:extLst>
            </p:cNvPr>
            <p:cNvSpPr/>
            <p:nvPr/>
          </p:nvSpPr>
          <p:spPr>
            <a:xfrm>
              <a:off x="2396360" y="3172440"/>
              <a:ext cx="591670" cy="582706"/>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1" name="Rectangle 10">
              <a:extLst>
                <a:ext uri="{FF2B5EF4-FFF2-40B4-BE49-F238E27FC236}">
                  <a16:creationId xmlns:a16="http://schemas.microsoft.com/office/drawing/2014/main" id="{5E5B560A-19A0-AD4C-A3A8-1B4EF891173A}"/>
                </a:ext>
              </a:extLst>
            </p:cNvPr>
            <p:cNvSpPr/>
            <p:nvPr/>
          </p:nvSpPr>
          <p:spPr>
            <a:xfrm>
              <a:off x="2988030" y="3172440"/>
              <a:ext cx="591670" cy="582706"/>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2" name="Rectangle 11">
              <a:extLst>
                <a:ext uri="{FF2B5EF4-FFF2-40B4-BE49-F238E27FC236}">
                  <a16:creationId xmlns:a16="http://schemas.microsoft.com/office/drawing/2014/main" id="{AC1D061A-ECFB-204A-AFCB-614C01A7DBD3}"/>
                </a:ext>
              </a:extLst>
            </p:cNvPr>
            <p:cNvSpPr/>
            <p:nvPr/>
          </p:nvSpPr>
          <p:spPr>
            <a:xfrm>
              <a:off x="3579700" y="3172440"/>
              <a:ext cx="591670" cy="582706"/>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3" name="Rectangle 12">
              <a:extLst>
                <a:ext uri="{FF2B5EF4-FFF2-40B4-BE49-F238E27FC236}">
                  <a16:creationId xmlns:a16="http://schemas.microsoft.com/office/drawing/2014/main" id="{179CF19F-B40C-9A4F-993B-D1FB0044F137}"/>
                </a:ext>
              </a:extLst>
            </p:cNvPr>
            <p:cNvSpPr/>
            <p:nvPr/>
          </p:nvSpPr>
          <p:spPr>
            <a:xfrm>
              <a:off x="4171370" y="3172440"/>
              <a:ext cx="591670" cy="582706"/>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4" name="Rectangle 13">
              <a:extLst>
                <a:ext uri="{FF2B5EF4-FFF2-40B4-BE49-F238E27FC236}">
                  <a16:creationId xmlns:a16="http://schemas.microsoft.com/office/drawing/2014/main" id="{8B2B0199-D353-194C-BC5E-346F7CCC86D4}"/>
                </a:ext>
              </a:extLst>
            </p:cNvPr>
            <p:cNvSpPr/>
            <p:nvPr/>
          </p:nvSpPr>
          <p:spPr>
            <a:xfrm>
              <a:off x="4763040" y="3172440"/>
              <a:ext cx="591670" cy="582706"/>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17" name="TextBox 16">
              <a:extLst>
                <a:ext uri="{FF2B5EF4-FFF2-40B4-BE49-F238E27FC236}">
                  <a16:creationId xmlns:a16="http://schemas.microsoft.com/office/drawing/2014/main" id="{352F020F-A39C-C84B-9776-3B0671B5CEE3}"/>
                </a:ext>
              </a:extLst>
            </p:cNvPr>
            <p:cNvSpPr txBox="1"/>
            <p:nvPr/>
          </p:nvSpPr>
          <p:spPr>
            <a:xfrm>
              <a:off x="2593584" y="3871687"/>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18" name="TextBox 17">
              <a:extLst>
                <a:ext uri="{FF2B5EF4-FFF2-40B4-BE49-F238E27FC236}">
                  <a16:creationId xmlns:a16="http://schemas.microsoft.com/office/drawing/2014/main" id="{78F1B347-5255-E54F-9656-3E18AA1EB72A}"/>
                </a:ext>
              </a:extLst>
            </p:cNvPr>
            <p:cNvSpPr txBox="1"/>
            <p:nvPr/>
          </p:nvSpPr>
          <p:spPr>
            <a:xfrm>
              <a:off x="3133022" y="3873466"/>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19" name="TextBox 18">
              <a:extLst>
                <a:ext uri="{FF2B5EF4-FFF2-40B4-BE49-F238E27FC236}">
                  <a16:creationId xmlns:a16="http://schemas.microsoft.com/office/drawing/2014/main" id="{5A6C4D7D-5C4F-F244-9E2B-52B89E8A92E9}"/>
                </a:ext>
              </a:extLst>
            </p:cNvPr>
            <p:cNvSpPr txBox="1"/>
            <p:nvPr/>
          </p:nvSpPr>
          <p:spPr>
            <a:xfrm>
              <a:off x="3724692" y="3871687"/>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0" name="TextBox 19">
              <a:extLst>
                <a:ext uri="{FF2B5EF4-FFF2-40B4-BE49-F238E27FC236}">
                  <a16:creationId xmlns:a16="http://schemas.microsoft.com/office/drawing/2014/main" id="{624437C6-EF46-0A44-A1E5-B16FD2AB1967}"/>
                </a:ext>
              </a:extLst>
            </p:cNvPr>
            <p:cNvSpPr txBox="1"/>
            <p:nvPr/>
          </p:nvSpPr>
          <p:spPr>
            <a:xfrm>
              <a:off x="4316362" y="3871687"/>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1" name="TextBox 20">
              <a:extLst>
                <a:ext uri="{FF2B5EF4-FFF2-40B4-BE49-F238E27FC236}">
                  <a16:creationId xmlns:a16="http://schemas.microsoft.com/office/drawing/2014/main" id="{A87E11DE-D9DD-A945-9934-0B35918DE745}"/>
                </a:ext>
              </a:extLst>
            </p:cNvPr>
            <p:cNvSpPr txBox="1"/>
            <p:nvPr/>
          </p:nvSpPr>
          <p:spPr>
            <a:xfrm>
              <a:off x="4940263" y="3871687"/>
              <a:ext cx="314510" cy="400110"/>
            </a:xfrm>
            <a:prstGeom prst="rect">
              <a:avLst/>
            </a:prstGeom>
            <a:noFill/>
          </p:spPr>
          <p:txBody>
            <a:bodyPr wrap="none" rtlCol="0">
              <a:spAutoFit/>
            </a:bodyPr>
            <a:lstStyle/>
            <a:p>
              <a:r>
                <a:rPr lang="en-US" sz="2000" dirty="0">
                  <a:solidFill>
                    <a:schemeClr val="bg2">
                      <a:lumMod val="65000"/>
                    </a:schemeClr>
                  </a:solidFill>
                </a:rPr>
                <a:t>4</a:t>
              </a:r>
            </a:p>
          </p:txBody>
        </p:sp>
      </p:grpSp>
      <p:cxnSp>
        <p:nvCxnSpPr>
          <p:cNvPr id="41" name="Curved Connector 40">
            <a:extLst>
              <a:ext uri="{FF2B5EF4-FFF2-40B4-BE49-F238E27FC236}">
                <a16:creationId xmlns:a16="http://schemas.microsoft.com/office/drawing/2014/main" id="{D89AFF8B-F15B-3746-9C69-9C2D480EE13F}"/>
              </a:ext>
            </a:extLst>
          </p:cNvPr>
          <p:cNvCxnSpPr>
            <a:cxnSpLocks/>
          </p:cNvCxnSpPr>
          <p:nvPr/>
        </p:nvCxnSpPr>
        <p:spPr>
          <a:xfrm rot="5400000" flipH="1" flipV="1">
            <a:off x="4509758" y="2097279"/>
            <a:ext cx="12700" cy="2366680"/>
          </a:xfrm>
          <a:prstGeom prst="curvedConnector3">
            <a:avLst>
              <a:gd name="adj1" fmla="val 5499087"/>
            </a:avLst>
          </a:prstGeom>
          <a:ln>
            <a:solidFill>
              <a:srgbClr val="FF0000"/>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B3DF3DA1-843C-F44E-96CD-2B581C8371CF}"/>
              </a:ext>
            </a:extLst>
          </p:cNvPr>
          <p:cNvSpPr txBox="1"/>
          <p:nvPr/>
        </p:nvSpPr>
        <p:spPr>
          <a:xfrm>
            <a:off x="5574486" y="2544349"/>
            <a:ext cx="683520" cy="369332"/>
          </a:xfrm>
          <a:prstGeom prst="rect">
            <a:avLst/>
          </a:prstGeom>
          <a:noFill/>
        </p:spPr>
        <p:txBody>
          <a:bodyPr wrap="none" rtlCol="0">
            <a:spAutoFit/>
          </a:bodyPr>
          <a:lstStyle/>
          <a:p>
            <a:r>
              <a:rPr lang="en-US" dirty="0">
                <a:solidFill>
                  <a:srgbClr val="FF0000"/>
                </a:solidFill>
              </a:rPr>
              <a:t>Swap</a:t>
            </a:r>
          </a:p>
        </p:txBody>
      </p:sp>
      <p:sp>
        <p:nvSpPr>
          <p:cNvPr id="45" name="Rectangle 44">
            <a:extLst>
              <a:ext uri="{FF2B5EF4-FFF2-40B4-BE49-F238E27FC236}">
                <a16:creationId xmlns:a16="http://schemas.microsoft.com/office/drawing/2014/main" id="{8E27EE24-E9DF-B542-8963-AAF0E36ED3C4}"/>
              </a:ext>
            </a:extLst>
          </p:cNvPr>
          <p:cNvSpPr/>
          <p:nvPr/>
        </p:nvSpPr>
        <p:spPr>
          <a:xfrm>
            <a:off x="5397263" y="3282658"/>
            <a:ext cx="591670" cy="582706"/>
          </a:xfrm>
          <a:prstGeom prst="rect">
            <a:avLst/>
          </a:prstGeom>
          <a:solidFill>
            <a:schemeClr val="bg2"/>
          </a:solidFill>
          <a:ln w="25400">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46" name="Rectangle 45">
            <a:extLst>
              <a:ext uri="{FF2B5EF4-FFF2-40B4-BE49-F238E27FC236}">
                <a16:creationId xmlns:a16="http://schemas.microsoft.com/office/drawing/2014/main" id="{DDC75F24-5471-1B47-BD79-8E092AEEDFAD}"/>
              </a:ext>
            </a:extLst>
          </p:cNvPr>
          <p:cNvSpPr/>
          <p:nvPr/>
        </p:nvSpPr>
        <p:spPr>
          <a:xfrm>
            <a:off x="3036933" y="3280619"/>
            <a:ext cx="591670" cy="582706"/>
          </a:xfrm>
          <a:prstGeom prst="rect">
            <a:avLst/>
          </a:prstGeom>
          <a:solidFill>
            <a:schemeClr val="bg2"/>
          </a:solidFill>
          <a:ln w="25400">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cxnSp>
        <p:nvCxnSpPr>
          <p:cNvPr id="47" name="Curved Connector 46">
            <a:extLst>
              <a:ext uri="{FF2B5EF4-FFF2-40B4-BE49-F238E27FC236}">
                <a16:creationId xmlns:a16="http://schemas.microsoft.com/office/drawing/2014/main" id="{6262C9C1-61A9-9941-A81B-6EB35E9F21CE}"/>
              </a:ext>
            </a:extLst>
          </p:cNvPr>
          <p:cNvCxnSpPr>
            <a:cxnSpLocks/>
            <a:stCxn id="11" idx="0"/>
            <a:endCxn id="13" idx="0"/>
          </p:cNvCxnSpPr>
          <p:nvPr/>
        </p:nvCxnSpPr>
        <p:spPr>
          <a:xfrm rot="5400000" flipH="1" flipV="1">
            <a:off x="4509758" y="2688949"/>
            <a:ext cx="12700" cy="1183340"/>
          </a:xfrm>
          <a:prstGeom prst="curvedConnector3">
            <a:avLst>
              <a:gd name="adj1" fmla="val 1800000"/>
            </a:avLst>
          </a:prstGeom>
          <a:ln>
            <a:solidFill>
              <a:srgbClr val="FF0000"/>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2F19BAF4-AAEA-0A4F-A04B-CEFDA3A81986}"/>
              </a:ext>
            </a:extLst>
          </p:cNvPr>
          <p:cNvSpPr txBox="1"/>
          <p:nvPr/>
        </p:nvSpPr>
        <p:spPr>
          <a:xfrm>
            <a:off x="4213923" y="2662001"/>
            <a:ext cx="683520" cy="369332"/>
          </a:xfrm>
          <a:prstGeom prst="rect">
            <a:avLst/>
          </a:prstGeom>
          <a:noFill/>
        </p:spPr>
        <p:txBody>
          <a:bodyPr wrap="square" rtlCol="0">
            <a:spAutoFit/>
          </a:bodyPr>
          <a:lstStyle/>
          <a:p>
            <a:r>
              <a:rPr lang="en-US" dirty="0">
                <a:solidFill>
                  <a:srgbClr val="FF0000"/>
                </a:solidFill>
              </a:rPr>
              <a:t>Swap</a:t>
            </a:r>
          </a:p>
        </p:txBody>
      </p:sp>
      <p:sp>
        <p:nvSpPr>
          <p:cNvPr id="53" name="Rectangle 52">
            <a:extLst>
              <a:ext uri="{FF2B5EF4-FFF2-40B4-BE49-F238E27FC236}">
                <a16:creationId xmlns:a16="http://schemas.microsoft.com/office/drawing/2014/main" id="{B7C849D6-8376-544D-85A6-E96A088A1C51}"/>
              </a:ext>
            </a:extLst>
          </p:cNvPr>
          <p:cNvSpPr/>
          <p:nvPr/>
        </p:nvSpPr>
        <p:spPr>
          <a:xfrm>
            <a:off x="4811943" y="3286969"/>
            <a:ext cx="591670" cy="576356"/>
          </a:xfrm>
          <a:prstGeom prst="rect">
            <a:avLst/>
          </a:prstGeom>
          <a:solidFill>
            <a:schemeClr val="bg2"/>
          </a:solidFill>
          <a:ln w="25400">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54" name="Rectangle 53">
            <a:extLst>
              <a:ext uri="{FF2B5EF4-FFF2-40B4-BE49-F238E27FC236}">
                <a16:creationId xmlns:a16="http://schemas.microsoft.com/office/drawing/2014/main" id="{53846071-88CB-6F41-8A4C-BA9D5C469FFD}"/>
              </a:ext>
            </a:extLst>
          </p:cNvPr>
          <p:cNvSpPr/>
          <p:nvPr/>
        </p:nvSpPr>
        <p:spPr>
          <a:xfrm>
            <a:off x="3619078" y="3280619"/>
            <a:ext cx="591670" cy="582706"/>
          </a:xfrm>
          <a:prstGeom prst="rect">
            <a:avLst/>
          </a:prstGeom>
          <a:solidFill>
            <a:schemeClr val="bg2"/>
          </a:solidFill>
          <a:ln w="25400">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6" name="TextBox 5">
            <a:extLst>
              <a:ext uri="{FF2B5EF4-FFF2-40B4-BE49-F238E27FC236}">
                <a16:creationId xmlns:a16="http://schemas.microsoft.com/office/drawing/2014/main" id="{DFB78D13-3237-834C-882C-252EA88C98B9}"/>
              </a:ext>
            </a:extLst>
          </p:cNvPr>
          <p:cNvSpPr txBox="1"/>
          <p:nvPr/>
        </p:nvSpPr>
        <p:spPr>
          <a:xfrm>
            <a:off x="1159933" y="5410200"/>
            <a:ext cx="2938561" cy="523220"/>
          </a:xfrm>
          <a:prstGeom prst="rect">
            <a:avLst/>
          </a:prstGeom>
          <a:noFill/>
        </p:spPr>
        <p:txBody>
          <a:bodyPr wrap="none" rtlCol="0">
            <a:spAutoFit/>
          </a:bodyPr>
          <a:lstStyle/>
          <a:p>
            <a:r>
              <a:rPr lang="en-US" sz="2800" dirty="0"/>
              <a:t>How</a:t>
            </a:r>
            <a:r>
              <a:rPr lang="zh-CN" altLang="en-US" sz="2800" dirty="0"/>
              <a:t> </a:t>
            </a:r>
            <a:r>
              <a:rPr lang="en-US" altLang="zh-CN" sz="2800" dirty="0"/>
              <a:t>many</a:t>
            </a:r>
            <a:r>
              <a:rPr lang="zh-CN" altLang="en-US" sz="2800" dirty="0"/>
              <a:t> </a:t>
            </a:r>
            <a:r>
              <a:rPr lang="en-US" altLang="zh-CN" sz="2800" dirty="0"/>
              <a:t>steps</a:t>
            </a:r>
            <a:r>
              <a:rPr lang="zh-CN" altLang="en-US" sz="2800" dirty="0"/>
              <a:t>？</a:t>
            </a:r>
            <a:endParaRPr lang="en-US" sz="2800" dirty="0"/>
          </a:p>
        </p:txBody>
      </p:sp>
    </p:spTree>
    <p:extLst>
      <p:ext uri="{BB962C8B-B14F-4D97-AF65-F5344CB8AC3E}">
        <p14:creationId xmlns:p14="http://schemas.microsoft.com/office/powerpoint/2010/main" val="257309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5" grpId="0" animBg="1"/>
      <p:bldP spid="46" grpId="0" animBg="1"/>
      <p:bldP spid="48" grpId="0"/>
      <p:bldP spid="48" grpId="1"/>
      <p:bldP spid="53" grpId="0" animBg="1"/>
      <p:bldP spid="54"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rogrammer at work sketch for your design Vector Image">
            <a:extLst>
              <a:ext uri="{FF2B5EF4-FFF2-40B4-BE49-F238E27FC236}">
                <a16:creationId xmlns:a16="http://schemas.microsoft.com/office/drawing/2014/main" id="{28885410-FF08-C74D-91F1-58015B7A1C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89"/>
          <a:stretch/>
        </p:blipFill>
        <p:spPr bwMode="auto">
          <a:xfrm>
            <a:off x="3965640" y="2443659"/>
            <a:ext cx="1398734" cy="14965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38DD41-711C-314F-A38F-C6C9D9339CB2}"/>
              </a:ext>
            </a:extLst>
          </p:cNvPr>
          <p:cNvSpPr/>
          <p:nvPr/>
        </p:nvSpPr>
        <p:spPr>
          <a:xfrm>
            <a:off x="2489200" y="4030701"/>
            <a:ext cx="4572000" cy="523220"/>
          </a:xfrm>
          <a:prstGeom prst="rect">
            <a:avLst/>
          </a:prstGeom>
        </p:spPr>
        <p:txBody>
          <a:bodyPr>
            <a:spAutoFit/>
          </a:bodyPr>
          <a:lstStyle/>
          <a:p>
            <a:r>
              <a:rPr lang="en-US" sz="1400" dirty="0"/>
              <a:t>Get starter code from here:</a:t>
            </a:r>
          </a:p>
          <a:p>
            <a:r>
              <a:rPr lang="en-US" sz="1400" dirty="0">
                <a:hlinkClick r:id="rId3"/>
              </a:rPr>
              <a:t>https://github.com/pdgetrf/code-along-reverse-array.git</a:t>
            </a:r>
            <a:endParaRPr lang="en-US" sz="1400" dirty="0"/>
          </a:p>
        </p:txBody>
      </p:sp>
    </p:spTree>
    <p:extLst>
      <p:ext uri="{BB962C8B-B14F-4D97-AF65-F5344CB8AC3E}">
        <p14:creationId xmlns:p14="http://schemas.microsoft.com/office/powerpoint/2010/main" val="1458021693"/>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7514</TotalTime>
  <Words>1145</Words>
  <Application>Microsoft Macintosh PowerPoint</Application>
  <PresentationFormat>On-screen Show (4:3)</PresentationFormat>
  <Paragraphs>373</Paragraphs>
  <Slides>58</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58</vt:i4>
      </vt:variant>
    </vt:vector>
  </HeadingPairs>
  <TitlesOfParts>
    <vt:vector size="69" baseType="lpstr">
      <vt:lpstr>Encode Sans Normal Black</vt:lpstr>
      <vt:lpstr>Open Sans</vt:lpstr>
      <vt:lpstr>Open Sans Light</vt:lpstr>
      <vt:lpstr>Uni Sans Regular</vt:lpstr>
      <vt:lpstr>Aharoni</vt:lpstr>
      <vt:lpstr>Arial</vt:lpstr>
      <vt:lpstr>Bernard MT Condensed</vt:lpstr>
      <vt:lpstr>Calibri</vt:lpstr>
      <vt:lpstr>Lucida Grande</vt:lpstr>
      <vt:lpstr>Custom Design</vt:lpstr>
      <vt:lpstr>1_Custom Design</vt:lpstr>
      <vt:lpstr>PowerPoint Presentation</vt:lpstr>
      <vt:lpstr>CSS143 Computer Programming (II)</vt:lpstr>
      <vt:lpstr>Code-Along</vt:lpstr>
      <vt:lpstr>PowerPoint Presentation</vt:lpstr>
      <vt:lpstr>Coding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 vs Object vs Instance vs Reference</vt:lpstr>
      <vt:lpstr>Class vs Object vs Instance vs Reference</vt:lpstr>
      <vt:lpstr>Class vs Object vs Instance vs Reference</vt:lpstr>
      <vt:lpstr>Class vs Object vs Instance vs Reference</vt:lpstr>
      <vt:lpstr>Class vs Object vs Instance vs Reference</vt:lpstr>
      <vt:lpstr>Class Exercise</vt:lpstr>
      <vt:lpstr>Class Exercise</vt:lpstr>
      <vt:lpstr>Class Exercise</vt:lpstr>
      <vt:lpstr>Encapsulation</vt:lpstr>
      <vt:lpstr>Encapsulation</vt:lpstr>
      <vt:lpstr>Class Exercise</vt:lpstr>
      <vt:lpstr>Class Exercise</vt:lpstr>
      <vt:lpstr>Encapsulation Summary</vt:lpstr>
      <vt:lpstr>Class Exercise</vt:lpstr>
      <vt:lpstr>Class Exercise</vt:lpstr>
      <vt:lpstr>Inheritance</vt:lpstr>
      <vt:lpstr>Inheritance</vt:lpstr>
      <vt:lpstr>Inheritance</vt:lpstr>
      <vt:lpstr>Inheritance</vt:lpstr>
      <vt:lpstr>Inheritance</vt:lpstr>
      <vt:lpstr>Override vs Overload</vt:lpstr>
      <vt:lpstr>Override vs Overload</vt:lpstr>
      <vt:lpstr>Inheritance Summary</vt:lpstr>
      <vt:lpstr>Inheritance Summary</vt:lpstr>
      <vt:lpstr>Class Exercise</vt:lpstr>
      <vt:lpstr>Polymorphism</vt:lpstr>
      <vt:lpstr>Polymorphism</vt:lpstr>
      <vt:lpstr>Polymorphism</vt:lpstr>
      <vt:lpstr>Polymorphism</vt:lpstr>
      <vt:lpstr>Polymorphism</vt:lpstr>
      <vt:lpstr>Polymorphism</vt:lpstr>
      <vt:lpstr>Polymorphism Summary</vt:lpstr>
      <vt:lpstr>Abstract Class</vt:lpstr>
      <vt:lpstr>Abstract class</vt:lpstr>
      <vt:lpstr>PowerPoint Presentation</vt:lpstr>
      <vt:lpstr>PowerPoint Presentation</vt:lpstr>
      <vt:lpstr>PowerPoint Presentation</vt:lpstr>
      <vt:lpstr>PowerPoint Presentation</vt:lpstr>
      <vt:lpstr>PowerPoint Presentation</vt:lpstr>
      <vt:lpstr>OOP Review Summary</vt:lpstr>
      <vt:lpstr>Homework</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543</cp:revision>
  <cp:lastPrinted>2016-02-10T20:19:12Z</cp:lastPrinted>
  <dcterms:created xsi:type="dcterms:W3CDTF">2014-10-14T00:51:43Z</dcterms:created>
  <dcterms:modified xsi:type="dcterms:W3CDTF">2020-10-08T00:38:12Z</dcterms:modified>
</cp:coreProperties>
</file>